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eder-Gillies, Mairi (472)" initials="WM(" lastIdx="24" clrIdx="0">
    <p:extLst>
      <p:ext uri="{19B8F6BF-5375-455C-9EA6-DF929625EA0E}">
        <p15:presenceInfo xmlns:p15="http://schemas.microsoft.com/office/powerpoint/2012/main" userId="S-1-5-21-892016416-137515485-2861887852-72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ECEB"/>
    <a:srgbClr val="AEDAD8"/>
    <a:srgbClr val="ABD5D3"/>
    <a:srgbClr val="2E5A58"/>
    <a:srgbClr val="3D3E3F"/>
    <a:srgbClr val="F7DCC9"/>
    <a:srgbClr val="EFB38C"/>
    <a:srgbClr val="BDBEBF"/>
    <a:srgbClr val="5F330D"/>
    <a:srgbClr val="F3F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023" autoAdjust="0"/>
    <p:restoredTop sz="94673" autoAdjust="0"/>
  </p:normalViewPr>
  <p:slideViewPr>
    <p:cSldViewPr snapToGrid="0">
      <p:cViewPr varScale="1">
        <p:scale>
          <a:sx n="121" d="100"/>
          <a:sy n="121" d="100"/>
        </p:scale>
        <p:origin x="17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D8E47F-EA0C-4082-84F0-B00C87500ED7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Edit master text format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AF4F2-96A4-44EF-B833-2703B2AAF5B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347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9AF4F2-96A4-44EF-B833-2703B2AAF5B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546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F069B-8BA9-48EA-BCCE-58A916A6A311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582D-0363-46CD-A5BE-81004BB5A6F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215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F069B-8BA9-48EA-BCCE-58A916A6A311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582D-0363-46CD-A5BE-81004BB5A6F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344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F069B-8BA9-48EA-BCCE-58A916A6A311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582D-0363-46CD-A5BE-81004BB5A6F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987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F069B-8BA9-48EA-BCCE-58A916A6A311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582D-0363-46CD-A5BE-81004BB5A6F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29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F069B-8BA9-48EA-BCCE-58A916A6A311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582D-0363-46CD-A5BE-81004BB5A6F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08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F069B-8BA9-48EA-BCCE-58A916A6A311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582D-0363-46CD-A5BE-81004BB5A6F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392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F069B-8BA9-48EA-BCCE-58A916A6A311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582D-0363-46CD-A5BE-81004BB5A6F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61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F069B-8BA9-48EA-BCCE-58A916A6A311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582D-0363-46CD-A5BE-81004BB5A6F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927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F069B-8BA9-48EA-BCCE-58A916A6A311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582D-0363-46CD-A5BE-81004BB5A6F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478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F069B-8BA9-48EA-BCCE-58A916A6A311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582D-0363-46CD-A5BE-81004BB5A6F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410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F069B-8BA9-48EA-BCCE-58A916A6A311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582D-0363-46CD-A5BE-81004BB5A6F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403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Edit master title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Edit master text format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F069B-8BA9-48EA-BCCE-58A916A6A311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3582D-0363-46CD-A5BE-81004BB5A6F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636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18" Type="http://schemas.openxmlformats.org/officeDocument/2006/relationships/image" Target="../media/image16.sv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svg"/><Relationship Id="rId20" Type="http://schemas.openxmlformats.org/officeDocument/2006/relationships/image" Target="../media/image18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sv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10" Type="http://schemas.openxmlformats.org/officeDocument/2006/relationships/image" Target="../media/image8.svg"/><Relationship Id="rId19" Type="http://schemas.openxmlformats.org/officeDocument/2006/relationships/image" Target="../media/image17.pn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svg"/><Relationship Id="rId22" Type="http://schemas.openxmlformats.org/officeDocument/2006/relationships/image" Target="../media/image2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069">
            <a:extLst>
              <a:ext uri="{FF2B5EF4-FFF2-40B4-BE49-F238E27FC236}">
                <a16:creationId xmlns:a16="http://schemas.microsoft.com/office/drawing/2014/main" id="{C7DD796E-41BF-C664-2703-24303C2AEF63}"/>
              </a:ext>
            </a:extLst>
          </p:cNvPr>
          <p:cNvSpPr/>
          <p:nvPr/>
        </p:nvSpPr>
        <p:spPr>
          <a:xfrm>
            <a:off x="197674" y="3825114"/>
            <a:ext cx="3841269" cy="2357737"/>
          </a:xfrm>
          <a:prstGeom prst="rect">
            <a:avLst/>
          </a:prstGeom>
          <a:solidFill>
            <a:srgbClr val="AEDAD8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00" name="Rechteck 1199">
            <a:extLst>
              <a:ext uri="{FF2B5EF4-FFF2-40B4-BE49-F238E27FC236}">
                <a16:creationId xmlns:a16="http://schemas.microsoft.com/office/drawing/2014/main" id="{6FDAD5AE-2959-E5FD-C84A-339877FC3BC3}"/>
              </a:ext>
            </a:extLst>
          </p:cNvPr>
          <p:cNvSpPr/>
          <p:nvPr/>
        </p:nvSpPr>
        <p:spPr>
          <a:xfrm>
            <a:off x="6962348" y="5704391"/>
            <a:ext cx="2753707" cy="794340"/>
          </a:xfrm>
          <a:prstGeom prst="rect">
            <a:avLst/>
          </a:prstGeom>
          <a:solidFill>
            <a:srgbClr val="AEDAD8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8D2C6700-44BF-4D68-ABB5-BC87D2A56F8E}"/>
              </a:ext>
            </a:extLst>
          </p:cNvPr>
          <p:cNvSpPr/>
          <p:nvPr/>
        </p:nvSpPr>
        <p:spPr>
          <a:xfrm>
            <a:off x="4076701" y="5704391"/>
            <a:ext cx="2846070" cy="794340"/>
          </a:xfrm>
          <a:prstGeom prst="rect">
            <a:avLst/>
          </a:prstGeom>
          <a:solidFill>
            <a:srgbClr val="AEDAD8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9B2AC422-85AF-75B0-4E82-1F8462F2C9D0}"/>
              </a:ext>
            </a:extLst>
          </p:cNvPr>
          <p:cNvSpPr/>
          <p:nvPr/>
        </p:nvSpPr>
        <p:spPr>
          <a:xfrm>
            <a:off x="6154364" y="163295"/>
            <a:ext cx="3554307" cy="437665"/>
          </a:xfrm>
          <a:prstGeom prst="rect">
            <a:avLst/>
          </a:prstGeom>
          <a:solidFill>
            <a:srgbClr val="AEDAD8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43C121BD-241D-738E-0ED6-FE3F94152DB1}"/>
              </a:ext>
            </a:extLst>
          </p:cNvPr>
          <p:cNvSpPr/>
          <p:nvPr/>
        </p:nvSpPr>
        <p:spPr>
          <a:xfrm>
            <a:off x="197329" y="165654"/>
            <a:ext cx="5926588" cy="437665"/>
          </a:xfrm>
          <a:prstGeom prst="rect">
            <a:avLst/>
          </a:prstGeom>
          <a:solidFill>
            <a:srgbClr val="AEDAD8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4D12C588-CC2F-13A7-0ED4-CF7CA699698B}"/>
              </a:ext>
            </a:extLst>
          </p:cNvPr>
          <p:cNvSpPr txBox="1"/>
          <p:nvPr/>
        </p:nvSpPr>
        <p:spPr>
          <a:xfrm>
            <a:off x="222696" y="213378"/>
            <a:ext cx="292182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latin typeface="Verdana" panose="020B0604030504040204" pitchFamily="34" charset="0"/>
                <a:ea typeface="Verdana" panose="020B0604030504040204" pitchFamily="34" charset="0"/>
              </a:rPr>
              <a:t>How we deal with AI</a:t>
            </a:r>
            <a:r>
              <a:rPr lang="en-GB" sz="1700" spc="102" baseline="-18000" dirty="0">
                <a:solidFill>
                  <a:srgbClr val="DC5F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•</a:t>
            </a:r>
            <a:endParaRPr lang="en-GB" sz="17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5024F841-93FB-2C0E-23F0-7B769A4BD580}"/>
              </a:ext>
            </a:extLst>
          </p:cNvPr>
          <p:cNvSpPr txBox="1"/>
          <p:nvPr/>
        </p:nvSpPr>
        <p:spPr>
          <a:xfrm>
            <a:off x="116832" y="6555718"/>
            <a:ext cx="6525262" cy="192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50" dirty="0">
                <a:solidFill>
                  <a:schemeClr val="bg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Author: David Rosenthal     All rights reserved. No legal advice. </a:t>
            </a:r>
            <a:r>
              <a:rPr lang="en-GB" sz="650">
                <a:solidFill>
                  <a:schemeClr val="bg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10.4.2025</a:t>
            </a:r>
            <a:r>
              <a:rPr lang="en-GB" sz="650" dirty="0">
                <a:solidFill>
                  <a:schemeClr val="bg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Updates: vischer.com/ai</a:t>
            </a:r>
          </a:p>
        </p:txBody>
      </p:sp>
      <p:sp>
        <p:nvSpPr>
          <p:cNvPr id="1070" name="Rechteck 1069">
            <a:extLst>
              <a:ext uri="{FF2B5EF4-FFF2-40B4-BE49-F238E27FC236}">
                <a16:creationId xmlns:a16="http://schemas.microsoft.com/office/drawing/2014/main" id="{CEB9935F-6CEA-2803-7BDB-535718189A1A}"/>
              </a:ext>
            </a:extLst>
          </p:cNvPr>
          <p:cNvSpPr/>
          <p:nvPr/>
        </p:nvSpPr>
        <p:spPr>
          <a:xfrm>
            <a:off x="197328" y="631449"/>
            <a:ext cx="3841269" cy="3146398"/>
          </a:xfrm>
          <a:prstGeom prst="rect">
            <a:avLst/>
          </a:prstGeom>
          <a:solidFill>
            <a:srgbClr val="AEDAD8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49049CB7-F084-F51C-BD46-B2EFC13CF46E}"/>
              </a:ext>
            </a:extLst>
          </p:cNvPr>
          <p:cNvSpPr txBox="1"/>
          <p:nvPr/>
        </p:nvSpPr>
        <p:spPr>
          <a:xfrm>
            <a:off x="798565" y="958728"/>
            <a:ext cx="3087856" cy="27905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spcBef>
                <a:spcPts val="200"/>
              </a:spcBef>
              <a:spcAft>
                <a:spcPts val="200"/>
              </a:spcAft>
              <a:tabLst>
                <a:tab pos="540385" algn="l"/>
                <a:tab pos="900430" algn="l"/>
                <a:tab pos="1260475" algn="l"/>
                <a:tab pos="1620520" algn="l"/>
                <a:tab pos="1980565" algn="l"/>
              </a:tabLst>
            </a:pPr>
            <a:r>
              <a:rPr lang="en-GB" sz="800" b="1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Permission:</a:t>
            </a:r>
            <a:r>
              <a:rPr lang="en-GB" sz="8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Only use AI tools that have been approved for such use (see the table on the right); do not use your private AI tools for company purposes – they may not come with the necessary security, safety, rights or contractual requirements.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  <a:tabLst>
                <a:tab pos="540385" algn="l"/>
                <a:tab pos="900430" algn="l"/>
                <a:tab pos="1260475" algn="l"/>
                <a:tab pos="1620520" algn="l"/>
                <a:tab pos="1980565" algn="l"/>
              </a:tabLst>
            </a:pPr>
            <a:r>
              <a:rPr lang="en-GB" sz="800" b="1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Correctness:</a:t>
            </a:r>
            <a:r>
              <a:rPr lang="en-GB" sz="8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Check that any AI-generated output is correct and otherwise appropriate before using it </a:t>
            </a:r>
            <a:r>
              <a:rPr lang="en-GB" sz="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(e.g., bias) – you remain responsible for the use of such content as if it were your own work result.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  <a:tabLst>
                <a:tab pos="540385" algn="l"/>
                <a:tab pos="900430" algn="l"/>
                <a:tab pos="1260475" algn="l"/>
                <a:tab pos="1620520" algn="l"/>
                <a:tab pos="1980565" algn="l"/>
              </a:tabLst>
            </a:pPr>
            <a:r>
              <a:rPr lang="en-GB" sz="8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Transparency:</a:t>
            </a:r>
            <a:r>
              <a:rPr lang="en-GB" sz="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Inform affected people about the use of AI, if it could be unexpected and relevant for them; the usual daily AI support (e.g., translations, drafting, brainstorming) does not need to be disclosed.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  <a:tabLst>
                <a:tab pos="540385" algn="l"/>
                <a:tab pos="900430" algn="l"/>
                <a:tab pos="1260475" algn="l"/>
                <a:tab pos="1620520" algn="l"/>
                <a:tab pos="1980565" algn="l"/>
              </a:tabLst>
            </a:pPr>
            <a:r>
              <a:rPr lang="en-GB" sz="8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Others may watch you:</a:t>
            </a:r>
            <a:r>
              <a:rPr lang="en-GB" sz="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Other people may be able to see and use your input and output of the AI tools you use – some of it may be logged and reviewed by the organization, some by the </a:t>
            </a:r>
            <a:r>
              <a:rPr lang="en-GB" sz="8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providers for their own purposes.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  <a:tabLst>
                <a:tab pos="540385" algn="l"/>
                <a:tab pos="900430" algn="l"/>
                <a:tab pos="1260475" algn="l"/>
                <a:tab pos="1620520" algn="l"/>
                <a:tab pos="1980565" algn="l"/>
              </a:tabLst>
            </a:pPr>
            <a:r>
              <a:rPr lang="en-GB" sz="8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Report incidents:</a:t>
            </a:r>
            <a:r>
              <a:rPr lang="en-GB" sz="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If there is any incident with the AI tools you use, including serious errors or malfunctions, report this without undue delay to the person on the bottom right of this form.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A94DBF5E-C193-A210-FAF1-F5B8AE4BC0D5}"/>
              </a:ext>
            </a:extLst>
          </p:cNvPr>
          <p:cNvSpPr/>
          <p:nvPr/>
        </p:nvSpPr>
        <p:spPr>
          <a:xfrm>
            <a:off x="4076700" y="631448"/>
            <a:ext cx="5639355" cy="5033012"/>
          </a:xfrm>
          <a:prstGeom prst="rect">
            <a:avLst/>
          </a:prstGeom>
          <a:solidFill>
            <a:srgbClr val="AEDAD8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C54B7204-8959-ADD9-0425-C01B916454EB}"/>
              </a:ext>
            </a:extLst>
          </p:cNvPr>
          <p:cNvSpPr txBox="1"/>
          <p:nvPr/>
        </p:nvSpPr>
        <p:spPr>
          <a:xfrm>
            <a:off x="4752200" y="720656"/>
            <a:ext cx="4228897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200"/>
              </a:spcBef>
              <a:spcAft>
                <a:spcPts val="600"/>
              </a:spcAft>
              <a:tabLst>
                <a:tab pos="540385" algn="l"/>
                <a:tab pos="900430" algn="l"/>
                <a:tab pos="1260475" algn="l"/>
                <a:tab pos="1620520" algn="l"/>
                <a:tab pos="1980565" algn="l"/>
              </a:tabLst>
            </a:pPr>
            <a:r>
              <a:rPr lang="en-GB" sz="9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Which AI tools are permitted in our organisation and what for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AC029561-C007-4F72-36F3-2F8E89F26E7A}"/>
              </a:ext>
            </a:extLst>
          </p:cNvPr>
          <p:cNvSpPr/>
          <p:nvPr/>
        </p:nvSpPr>
        <p:spPr>
          <a:xfrm>
            <a:off x="4205990" y="1104880"/>
            <a:ext cx="1431540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en-GB" sz="853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Microsoft Copilot (Edge)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92137967-D218-9DBD-F691-527A1EAE5853}"/>
              </a:ext>
            </a:extLst>
          </p:cNvPr>
          <p:cNvSpPr/>
          <p:nvPr/>
        </p:nvSpPr>
        <p:spPr>
          <a:xfrm>
            <a:off x="6631613" y="1110635"/>
            <a:ext cx="2445312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en-GB" sz="853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Own personal data permitted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6F7E6D5C-D3C5-C251-7D92-FDE9808BB9DA}"/>
              </a:ext>
            </a:extLst>
          </p:cNvPr>
          <p:cNvSpPr txBox="1"/>
          <p:nvPr/>
        </p:nvSpPr>
        <p:spPr>
          <a:xfrm>
            <a:off x="4208108" y="929092"/>
            <a:ext cx="1487197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200"/>
              </a:spcBef>
              <a:spcAft>
                <a:spcPts val="600"/>
              </a:spcAft>
              <a:tabLst>
                <a:tab pos="540385" algn="l"/>
                <a:tab pos="900430" algn="l"/>
                <a:tab pos="1260475" algn="l"/>
                <a:tab pos="1620520" algn="l"/>
                <a:tab pos="1980565" algn="l"/>
              </a:tabLst>
            </a:pPr>
            <a:r>
              <a:rPr lang="en-GB" sz="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Tool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F9A38D35-652F-B1BD-D304-B42FC2E44324}"/>
              </a:ext>
            </a:extLst>
          </p:cNvPr>
          <p:cNvSpPr txBox="1"/>
          <p:nvPr/>
        </p:nvSpPr>
        <p:spPr>
          <a:xfrm>
            <a:off x="6631614" y="929092"/>
            <a:ext cx="1906596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200"/>
              </a:spcBef>
              <a:spcAft>
                <a:spcPts val="600"/>
              </a:spcAft>
              <a:tabLst>
                <a:tab pos="540385" algn="l"/>
                <a:tab pos="900430" algn="l"/>
                <a:tab pos="1260475" algn="l"/>
                <a:tab pos="1620520" algn="l"/>
                <a:tab pos="1980565" algn="l"/>
              </a:tabLst>
            </a:pPr>
            <a:r>
              <a:rPr lang="en-GB" sz="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Further </a:t>
            </a:r>
            <a:r>
              <a:rPr lang="en-GB" sz="8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restrictions</a:t>
            </a:r>
            <a:r>
              <a:rPr lang="en-GB" sz="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comments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7EF4CDD0-FE13-7A90-36C6-CEF1AD1D8BD8}"/>
              </a:ext>
            </a:extLst>
          </p:cNvPr>
          <p:cNvSpPr txBox="1"/>
          <p:nvPr/>
        </p:nvSpPr>
        <p:spPr>
          <a:xfrm>
            <a:off x="9128695" y="938329"/>
            <a:ext cx="427487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200"/>
              </a:spcBef>
              <a:spcAft>
                <a:spcPts val="600"/>
              </a:spcAft>
              <a:tabLst>
                <a:tab pos="540385" algn="l"/>
                <a:tab pos="900430" algn="l"/>
                <a:tab pos="1260475" algn="l"/>
                <a:tab pos="1620520" algn="l"/>
                <a:tab pos="1980565" algn="l"/>
              </a:tabLst>
            </a:pPr>
            <a:r>
              <a:rPr lang="en-GB" sz="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Owner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C9570FB0-3E4D-7C23-E2CE-38EB9FEB2525}"/>
              </a:ext>
            </a:extLst>
          </p:cNvPr>
          <p:cNvSpPr/>
          <p:nvPr/>
        </p:nvSpPr>
        <p:spPr>
          <a:xfrm>
            <a:off x="9115028" y="1119872"/>
            <a:ext cx="507126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en-GB" sz="853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ASE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EFD596C4-64E4-047D-4CEE-1EA572BF0B52}"/>
              </a:ext>
            </a:extLst>
          </p:cNvPr>
          <p:cNvSpPr/>
          <p:nvPr/>
        </p:nvSpPr>
        <p:spPr>
          <a:xfrm>
            <a:off x="4205990" y="1341951"/>
            <a:ext cx="1431540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en-GB" sz="853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DeepL</a:t>
            </a:r>
            <a:r>
              <a:rPr lang="en-GB" sz="853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Pro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A325D38F-8592-D908-346F-B1EEB363D5CB}"/>
              </a:ext>
            </a:extLst>
          </p:cNvPr>
          <p:cNvSpPr/>
          <p:nvPr/>
        </p:nvSpPr>
        <p:spPr>
          <a:xfrm>
            <a:off x="6631613" y="1347706"/>
            <a:ext cx="2445312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en-GB" sz="853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You must be logged in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5AC3C665-F0C1-8456-928B-1A51FBBDC9C1}"/>
              </a:ext>
            </a:extLst>
          </p:cNvPr>
          <p:cNvSpPr/>
          <p:nvPr/>
        </p:nvSpPr>
        <p:spPr>
          <a:xfrm>
            <a:off x="9115028" y="1356943"/>
            <a:ext cx="507126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en-GB" sz="853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ASE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841224EB-4B04-F484-7185-8944F847A4B3}"/>
              </a:ext>
            </a:extLst>
          </p:cNvPr>
          <p:cNvSpPr/>
          <p:nvPr/>
        </p:nvSpPr>
        <p:spPr>
          <a:xfrm>
            <a:off x="4205990" y="1579022"/>
            <a:ext cx="1431540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en-GB" sz="853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Red Ink (using Gemini)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912E4962-F931-F0CF-C10C-FDF1FFF1009C}"/>
              </a:ext>
            </a:extLst>
          </p:cNvPr>
          <p:cNvSpPr/>
          <p:nvPr/>
        </p:nvSpPr>
        <p:spPr>
          <a:xfrm>
            <a:off x="6631613" y="1584777"/>
            <a:ext cx="2445312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endParaRPr lang="en-GB" sz="853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D5EEAB23-E675-C868-1BFD-81D099260B6E}"/>
              </a:ext>
            </a:extLst>
          </p:cNvPr>
          <p:cNvSpPr/>
          <p:nvPr/>
        </p:nvSpPr>
        <p:spPr>
          <a:xfrm>
            <a:off x="9115028" y="1594014"/>
            <a:ext cx="507126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en-GB" sz="853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DOR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047F98EA-378A-A35A-F73E-E44132EDFC66}"/>
              </a:ext>
            </a:extLst>
          </p:cNvPr>
          <p:cNvSpPr/>
          <p:nvPr/>
        </p:nvSpPr>
        <p:spPr>
          <a:xfrm>
            <a:off x="4205990" y="1816093"/>
            <a:ext cx="1431540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en-GB" sz="853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ChatGPT Pro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50FF0158-67B8-8293-78E7-1EA9B2E4A537}"/>
              </a:ext>
            </a:extLst>
          </p:cNvPr>
          <p:cNvSpPr/>
          <p:nvPr/>
        </p:nvSpPr>
        <p:spPr>
          <a:xfrm>
            <a:off x="6631613" y="1821848"/>
            <a:ext cx="2445312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en-GB" sz="853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E.g</a:t>
            </a:r>
            <a:r>
              <a:rPr lang="en-GB" sz="853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., for creation </a:t>
            </a:r>
            <a:r>
              <a:rPr lang="en-GB" sz="853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of images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E5496D3E-1BEE-367B-33D2-B6E2A8316C41}"/>
              </a:ext>
            </a:extLst>
          </p:cNvPr>
          <p:cNvSpPr/>
          <p:nvPr/>
        </p:nvSpPr>
        <p:spPr>
          <a:xfrm>
            <a:off x="9115028" y="1831085"/>
            <a:ext cx="507126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en-GB" sz="853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HAN</a:t>
            </a: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D28A493C-E85A-1FE9-3FD2-67E92C7134A1}"/>
              </a:ext>
            </a:extLst>
          </p:cNvPr>
          <p:cNvSpPr/>
          <p:nvPr/>
        </p:nvSpPr>
        <p:spPr>
          <a:xfrm>
            <a:off x="4205990" y="2053164"/>
            <a:ext cx="1431540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en-GB" sz="853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OpenAI API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C04D825D-F4EF-6F60-7D2C-8096A025185C}"/>
              </a:ext>
            </a:extLst>
          </p:cNvPr>
          <p:cNvSpPr/>
          <p:nvPr/>
        </p:nvSpPr>
        <p:spPr>
          <a:xfrm>
            <a:off x="6631613" y="2058919"/>
            <a:ext cx="2445312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endParaRPr lang="en-GB" sz="853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F7B3F997-399B-4C46-EE18-5F13962695E7}"/>
              </a:ext>
            </a:extLst>
          </p:cNvPr>
          <p:cNvSpPr/>
          <p:nvPr/>
        </p:nvSpPr>
        <p:spPr>
          <a:xfrm>
            <a:off x="9115028" y="2068156"/>
            <a:ext cx="507126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en-GB" sz="853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DOR</a:t>
            </a: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50A1D365-2A76-8710-928E-EAD758983BD7}"/>
              </a:ext>
            </a:extLst>
          </p:cNvPr>
          <p:cNvSpPr/>
          <p:nvPr/>
        </p:nvSpPr>
        <p:spPr>
          <a:xfrm>
            <a:off x="4205990" y="2290235"/>
            <a:ext cx="1431540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en-GB" sz="853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Whisper</a:t>
            </a: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5BE0BF8A-6B4D-73CB-4220-84E2F420CE1B}"/>
              </a:ext>
            </a:extLst>
          </p:cNvPr>
          <p:cNvSpPr/>
          <p:nvPr/>
        </p:nvSpPr>
        <p:spPr>
          <a:xfrm>
            <a:off x="6631613" y="2295990"/>
            <a:ext cx="2445312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en-GB" sz="853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If used offline</a:t>
            </a: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335D290C-0BB8-6A23-D7B4-1EBE05A86AB9}"/>
              </a:ext>
            </a:extLst>
          </p:cNvPr>
          <p:cNvSpPr/>
          <p:nvPr/>
        </p:nvSpPr>
        <p:spPr>
          <a:xfrm>
            <a:off x="9115028" y="2299472"/>
            <a:ext cx="507126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en-GB" sz="853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DOR</a:t>
            </a: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66CEEFC3-E690-691E-BE3F-0A08DF595876}"/>
              </a:ext>
            </a:extLst>
          </p:cNvPr>
          <p:cNvSpPr/>
          <p:nvPr/>
        </p:nvSpPr>
        <p:spPr>
          <a:xfrm>
            <a:off x="4205990" y="2527306"/>
            <a:ext cx="1431540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endParaRPr lang="en-GB" sz="853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77313807-4516-6F64-C4C2-0ADFCA32DC1B}"/>
              </a:ext>
            </a:extLst>
          </p:cNvPr>
          <p:cNvSpPr/>
          <p:nvPr/>
        </p:nvSpPr>
        <p:spPr>
          <a:xfrm>
            <a:off x="6631613" y="2533061"/>
            <a:ext cx="2445312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endParaRPr lang="en-GB" sz="853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0A1D5911-16ED-9898-DEE6-83957BEA988A}"/>
              </a:ext>
            </a:extLst>
          </p:cNvPr>
          <p:cNvSpPr/>
          <p:nvPr/>
        </p:nvSpPr>
        <p:spPr>
          <a:xfrm>
            <a:off x="9115028" y="2536543"/>
            <a:ext cx="507126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endParaRPr lang="en-GB" sz="853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5621C2B5-2B9E-3B93-EBDF-AB5E4276914B}"/>
              </a:ext>
            </a:extLst>
          </p:cNvPr>
          <p:cNvSpPr/>
          <p:nvPr/>
        </p:nvSpPr>
        <p:spPr>
          <a:xfrm>
            <a:off x="4205990" y="2764377"/>
            <a:ext cx="1431540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endParaRPr lang="en-GB" sz="853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812EEBBF-6352-6E00-11DC-38B159CA12DF}"/>
              </a:ext>
            </a:extLst>
          </p:cNvPr>
          <p:cNvSpPr/>
          <p:nvPr/>
        </p:nvSpPr>
        <p:spPr>
          <a:xfrm>
            <a:off x="9115028" y="2773614"/>
            <a:ext cx="507126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endParaRPr lang="en-GB" sz="853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42" name="Grafik 41" descr="Auge mit einfarbiger Füllung">
            <a:extLst>
              <a:ext uri="{FF2B5EF4-FFF2-40B4-BE49-F238E27FC236}">
                <a16:creationId xmlns:a16="http://schemas.microsoft.com/office/drawing/2014/main" id="{D8C0A620-D089-A7CC-26CB-C6A3841EA5AB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22731" y="1550202"/>
            <a:ext cx="382731" cy="382731"/>
          </a:xfrm>
          <a:prstGeom prst="rect">
            <a:avLst/>
          </a:prstGeom>
        </p:spPr>
      </p:pic>
      <p:sp>
        <p:nvSpPr>
          <p:cNvPr id="46" name="Rechteck 45">
            <a:extLst>
              <a:ext uri="{FF2B5EF4-FFF2-40B4-BE49-F238E27FC236}">
                <a16:creationId xmlns:a16="http://schemas.microsoft.com/office/drawing/2014/main" id="{47E99D76-2ADC-738A-6A04-0ED5E047F4D6}"/>
              </a:ext>
            </a:extLst>
          </p:cNvPr>
          <p:cNvSpPr/>
          <p:nvPr/>
        </p:nvSpPr>
        <p:spPr>
          <a:xfrm>
            <a:off x="7043950" y="6189169"/>
            <a:ext cx="2578204" cy="206211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en-GB" sz="853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petra.muster@abc.ch</a:t>
            </a:r>
          </a:p>
        </p:txBody>
      </p:sp>
      <p:pic>
        <p:nvPicPr>
          <p:cNvPr id="50" name="Grafik 49">
            <a:extLst>
              <a:ext uri="{FF2B5EF4-FFF2-40B4-BE49-F238E27FC236}">
                <a16:creationId xmlns:a16="http://schemas.microsoft.com/office/drawing/2014/main" id="{7F3CD2B1-E9AE-9C06-F950-104BACAC6A2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92069" y="213256"/>
            <a:ext cx="602312" cy="338966"/>
          </a:xfrm>
          <a:prstGeom prst="rect">
            <a:avLst/>
          </a:prstGeom>
        </p:spPr>
      </p:pic>
      <p:sp>
        <p:nvSpPr>
          <p:cNvPr id="51" name="Textfeld 48">
            <a:extLst>
              <a:ext uri="{FF2B5EF4-FFF2-40B4-BE49-F238E27FC236}">
                <a16:creationId xmlns:a16="http://schemas.microsoft.com/office/drawing/2014/main" id="{06946C2F-B846-8064-06F2-2107E0DFBCFA}"/>
              </a:ext>
            </a:extLst>
          </p:cNvPr>
          <p:cNvSpPr txBox="1"/>
          <p:nvPr/>
        </p:nvSpPr>
        <p:spPr>
          <a:xfrm>
            <a:off x="6217921" y="236326"/>
            <a:ext cx="267506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700" dirty="0">
                <a:latin typeface="Verdana" panose="020B0604030504040204" pitchFamily="34" charset="0"/>
                <a:ea typeface="Verdana" panose="020B0604030504040204" pitchFamily="34" charset="0"/>
              </a:rPr>
              <a:t>Safe, sensible and lawful use of AI at work? Watch the short video here: https://vischerlnk.com/ai-intro</a:t>
            </a: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DA099D43-A6A6-864A-55EF-B38534CA821C}"/>
              </a:ext>
            </a:extLst>
          </p:cNvPr>
          <p:cNvSpPr/>
          <p:nvPr/>
        </p:nvSpPr>
        <p:spPr>
          <a:xfrm>
            <a:off x="197330" y="6243784"/>
            <a:ext cx="3841270" cy="258457"/>
          </a:xfrm>
          <a:prstGeom prst="rect">
            <a:avLst/>
          </a:prstGeom>
          <a:solidFill>
            <a:srgbClr val="AEDAD8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4" name="Textfeld 48">
            <a:extLst>
              <a:ext uri="{FF2B5EF4-FFF2-40B4-BE49-F238E27FC236}">
                <a16:creationId xmlns:a16="http://schemas.microsoft.com/office/drawing/2014/main" id="{098D0087-DA04-979C-1FC3-F07A1A8368D7}"/>
              </a:ext>
            </a:extLst>
          </p:cNvPr>
          <p:cNvSpPr txBox="1"/>
          <p:nvPr/>
        </p:nvSpPr>
        <p:spPr>
          <a:xfrm>
            <a:off x="222695" y="6257723"/>
            <a:ext cx="2921825" cy="215444"/>
          </a:xfrm>
          <a:prstGeom prst="rect">
            <a:avLst/>
          </a:prstGeom>
          <a:noFill/>
        </p:spPr>
        <p:txBody>
          <a:bodyPr wrap="square" rIns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dirty="0">
                <a:latin typeface="Verdana" panose="020B0604030504040204" pitchFamily="34" charset="0"/>
                <a:ea typeface="Verdana" panose="020B0604030504040204" pitchFamily="34" charset="0"/>
              </a:rPr>
              <a:t>This is a</a:t>
            </a:r>
            <a:r>
              <a:rPr lang="en-GB" sz="800" b="1" dirty="0">
                <a:latin typeface="Verdana" panose="020B0604030504040204" pitchFamily="34" charset="0"/>
                <a:ea typeface="Verdana" panose="020B0604030504040204" pitchFamily="34" charset="0"/>
              </a:rPr>
              <a:t> binding policy for all employees</a:t>
            </a:r>
            <a:r>
              <a:rPr lang="en-GB" sz="800" dirty="0">
                <a:latin typeface="Verdana" panose="020B0604030504040204" pitchFamily="34" charset="0"/>
                <a:ea typeface="Verdana" panose="020B0604030504040204" pitchFamily="34" charset="0"/>
              </a:rPr>
              <a:t>. Date:</a:t>
            </a:r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32EAE298-23AC-5150-EA65-5F1EB6703553}"/>
              </a:ext>
            </a:extLst>
          </p:cNvPr>
          <p:cNvSpPr/>
          <p:nvPr/>
        </p:nvSpPr>
        <p:spPr>
          <a:xfrm>
            <a:off x="3002756" y="6267927"/>
            <a:ext cx="998291" cy="210169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endParaRPr lang="en-GB" sz="75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59" name="Grafik 58" descr="Ein Bild, das Schwarz, Schrift, Screenshot, Design enthält.&#10;&#10;Automatisch generierte Beschreibung">
            <a:extLst>
              <a:ext uri="{FF2B5EF4-FFF2-40B4-BE49-F238E27FC236}">
                <a16:creationId xmlns:a16="http://schemas.microsoft.com/office/drawing/2014/main" id="{FEB5A49B-51B0-35C1-13F6-927660205394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5028" y="6511550"/>
            <a:ext cx="664768" cy="288262"/>
          </a:xfrm>
          <a:prstGeom prst="rect">
            <a:avLst/>
          </a:prstGeom>
        </p:spPr>
      </p:pic>
      <p:pic>
        <p:nvPicPr>
          <p:cNvPr id="62" name="Grafik 61">
            <a:extLst>
              <a:ext uri="{FF2B5EF4-FFF2-40B4-BE49-F238E27FC236}">
                <a16:creationId xmlns:a16="http://schemas.microsoft.com/office/drawing/2014/main" id="{CA9BFA43-11F3-91C3-ED88-19EA3121BE34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526538" y="6581055"/>
            <a:ext cx="133775" cy="133775"/>
          </a:xfrm>
          <a:prstGeom prst="rect">
            <a:avLst/>
          </a:prstGeom>
        </p:spPr>
      </p:pic>
      <p:pic>
        <p:nvPicPr>
          <p:cNvPr id="63" name="Grafik 62">
            <a:extLst>
              <a:ext uri="{FF2B5EF4-FFF2-40B4-BE49-F238E27FC236}">
                <a16:creationId xmlns:a16="http://schemas.microsoft.com/office/drawing/2014/main" id="{B2F525C5-4AA3-61EB-1BAA-6ACEB6B185DE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673251" y="6581055"/>
            <a:ext cx="133775" cy="133775"/>
          </a:xfrm>
          <a:prstGeom prst="rect">
            <a:avLst/>
          </a:prstGeom>
        </p:spPr>
      </p:pic>
      <p:pic>
        <p:nvPicPr>
          <p:cNvPr id="64" name="Grafik 63">
            <a:extLst>
              <a:ext uri="{FF2B5EF4-FFF2-40B4-BE49-F238E27FC236}">
                <a16:creationId xmlns:a16="http://schemas.microsoft.com/office/drawing/2014/main" id="{154D6CCC-9A09-42BB-CA20-3751024BDCD3}"/>
              </a:ext>
            </a:extLst>
          </p:cNvPr>
          <p:cNvPicPr>
            <a:picLocks noChangeAspect="1"/>
          </p:cNvPicPr>
          <p:nvPr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819964" y="6581055"/>
            <a:ext cx="133775" cy="133775"/>
          </a:xfrm>
          <a:prstGeom prst="rect">
            <a:avLst/>
          </a:prstGeom>
        </p:spPr>
      </p:pic>
      <p:sp>
        <p:nvSpPr>
          <p:cNvPr id="47" name="Textfeld 48">
            <a:extLst>
              <a:ext uri="{FF2B5EF4-FFF2-40B4-BE49-F238E27FC236}">
                <a16:creationId xmlns:a16="http://schemas.microsoft.com/office/drawing/2014/main" id="{FE4F8248-F628-9B17-CAFA-370B895EB4EE}"/>
              </a:ext>
            </a:extLst>
          </p:cNvPr>
          <p:cNvSpPr txBox="1"/>
          <p:nvPr/>
        </p:nvSpPr>
        <p:spPr>
          <a:xfrm>
            <a:off x="4076697" y="5754842"/>
            <a:ext cx="280797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800" b="1" dirty="0">
                <a:latin typeface="Verdana" panose="020B0604030504040204" pitchFamily="34" charset="0"/>
                <a:ea typeface="Verdana" panose="020B0604030504040204" pitchFamily="34" charset="0"/>
              </a:rPr>
              <a:t>In case of questions or issues concerning the above tools, contact the owner mentioned</a:t>
            </a:r>
            <a:endParaRPr lang="en-GB" sz="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146DB53D-1A83-4B9C-F786-DCAE36064B0E}"/>
              </a:ext>
            </a:extLst>
          </p:cNvPr>
          <p:cNvSpPr/>
          <p:nvPr/>
        </p:nvSpPr>
        <p:spPr>
          <a:xfrm>
            <a:off x="5696530" y="2814864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0A6E0350-9D2F-FB10-16C2-E7328AD0B0F7}"/>
              </a:ext>
            </a:extLst>
          </p:cNvPr>
          <p:cNvSpPr/>
          <p:nvPr/>
        </p:nvSpPr>
        <p:spPr>
          <a:xfrm>
            <a:off x="5848805" y="2814864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6" name="Rechteck 65">
            <a:extLst>
              <a:ext uri="{FF2B5EF4-FFF2-40B4-BE49-F238E27FC236}">
                <a16:creationId xmlns:a16="http://schemas.microsoft.com/office/drawing/2014/main" id="{392B7B2B-E812-3E19-DBE3-53B79E82900A}"/>
              </a:ext>
            </a:extLst>
          </p:cNvPr>
          <p:cNvSpPr/>
          <p:nvPr/>
        </p:nvSpPr>
        <p:spPr>
          <a:xfrm>
            <a:off x="6001080" y="2814864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7" name="Rechteck 66">
            <a:extLst>
              <a:ext uri="{FF2B5EF4-FFF2-40B4-BE49-F238E27FC236}">
                <a16:creationId xmlns:a16="http://schemas.microsoft.com/office/drawing/2014/main" id="{A922EB55-7DEE-03D5-56B5-526D09E0B7DC}"/>
              </a:ext>
            </a:extLst>
          </p:cNvPr>
          <p:cNvSpPr/>
          <p:nvPr/>
        </p:nvSpPr>
        <p:spPr>
          <a:xfrm>
            <a:off x="6153355" y="2814864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AF83C1C3-CEAE-86A3-BEF0-A22FD9CD27C9}"/>
              </a:ext>
            </a:extLst>
          </p:cNvPr>
          <p:cNvSpPr/>
          <p:nvPr/>
        </p:nvSpPr>
        <p:spPr>
          <a:xfrm>
            <a:off x="6305630" y="2814864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37ACC94D-C426-BC59-68CC-BA2256747899}"/>
              </a:ext>
            </a:extLst>
          </p:cNvPr>
          <p:cNvSpPr/>
          <p:nvPr/>
        </p:nvSpPr>
        <p:spPr>
          <a:xfrm>
            <a:off x="6457905" y="2814864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0" name="Rechteck 69">
            <a:extLst>
              <a:ext uri="{FF2B5EF4-FFF2-40B4-BE49-F238E27FC236}">
                <a16:creationId xmlns:a16="http://schemas.microsoft.com/office/drawing/2014/main" id="{F02C86F4-4F40-2BBB-1552-1152C160DC06}"/>
              </a:ext>
            </a:extLst>
          </p:cNvPr>
          <p:cNvSpPr/>
          <p:nvPr/>
        </p:nvSpPr>
        <p:spPr>
          <a:xfrm>
            <a:off x="6630820" y="2770132"/>
            <a:ext cx="2445312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endParaRPr lang="en-GB" sz="853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B83A5748-7296-C814-4C85-5D1865490C8A}"/>
              </a:ext>
            </a:extLst>
          </p:cNvPr>
          <p:cNvSpPr txBox="1"/>
          <p:nvPr/>
        </p:nvSpPr>
        <p:spPr>
          <a:xfrm>
            <a:off x="5664951" y="926639"/>
            <a:ext cx="93016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200"/>
              </a:spcBef>
              <a:spcAft>
                <a:spcPts val="600"/>
              </a:spcAft>
              <a:tabLst>
                <a:tab pos="540385" algn="l"/>
                <a:tab pos="900430" algn="l"/>
                <a:tab pos="1260475" algn="l"/>
                <a:tab pos="1620520" algn="l"/>
                <a:tab pos="1980565" algn="l"/>
              </a:tabLst>
            </a:pPr>
            <a:r>
              <a:rPr lang="en-GB" sz="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Allowed input</a:t>
            </a:r>
          </a:p>
        </p:txBody>
      </p:sp>
      <p:sp>
        <p:nvSpPr>
          <p:cNvPr id="72" name="Rechteck 71">
            <a:extLst>
              <a:ext uri="{FF2B5EF4-FFF2-40B4-BE49-F238E27FC236}">
                <a16:creationId xmlns:a16="http://schemas.microsoft.com/office/drawing/2014/main" id="{1E37E5A7-5C9B-D1E7-6EDD-C592218409EF}"/>
              </a:ext>
            </a:extLst>
          </p:cNvPr>
          <p:cNvSpPr/>
          <p:nvPr/>
        </p:nvSpPr>
        <p:spPr>
          <a:xfrm>
            <a:off x="5696071" y="2577793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253F61DC-C08C-EFAF-679E-7F83CBC2104F}"/>
              </a:ext>
            </a:extLst>
          </p:cNvPr>
          <p:cNvSpPr/>
          <p:nvPr/>
        </p:nvSpPr>
        <p:spPr>
          <a:xfrm>
            <a:off x="5848346" y="2577793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4" name="Rechteck 73">
            <a:extLst>
              <a:ext uri="{FF2B5EF4-FFF2-40B4-BE49-F238E27FC236}">
                <a16:creationId xmlns:a16="http://schemas.microsoft.com/office/drawing/2014/main" id="{EE5F6A53-8B94-DFE9-53A8-2526A0DF29A4}"/>
              </a:ext>
            </a:extLst>
          </p:cNvPr>
          <p:cNvSpPr/>
          <p:nvPr/>
        </p:nvSpPr>
        <p:spPr>
          <a:xfrm>
            <a:off x="6000621" y="2577793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5" name="Rechteck 74">
            <a:extLst>
              <a:ext uri="{FF2B5EF4-FFF2-40B4-BE49-F238E27FC236}">
                <a16:creationId xmlns:a16="http://schemas.microsoft.com/office/drawing/2014/main" id="{EBBC3411-7C14-C6DF-2C6A-6FDA5E622247}"/>
              </a:ext>
            </a:extLst>
          </p:cNvPr>
          <p:cNvSpPr/>
          <p:nvPr/>
        </p:nvSpPr>
        <p:spPr>
          <a:xfrm>
            <a:off x="6152896" y="2577793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6" name="Rechteck 75">
            <a:extLst>
              <a:ext uri="{FF2B5EF4-FFF2-40B4-BE49-F238E27FC236}">
                <a16:creationId xmlns:a16="http://schemas.microsoft.com/office/drawing/2014/main" id="{C8ACD92E-B63F-DC2E-D130-06D4B9ECE45B}"/>
              </a:ext>
            </a:extLst>
          </p:cNvPr>
          <p:cNvSpPr/>
          <p:nvPr/>
        </p:nvSpPr>
        <p:spPr>
          <a:xfrm>
            <a:off x="6305171" y="2577793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7" name="Rechteck 76">
            <a:extLst>
              <a:ext uri="{FF2B5EF4-FFF2-40B4-BE49-F238E27FC236}">
                <a16:creationId xmlns:a16="http://schemas.microsoft.com/office/drawing/2014/main" id="{44828C40-8E15-2E9E-510E-EACC588A550D}"/>
              </a:ext>
            </a:extLst>
          </p:cNvPr>
          <p:cNvSpPr/>
          <p:nvPr/>
        </p:nvSpPr>
        <p:spPr>
          <a:xfrm>
            <a:off x="6457446" y="2577793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8" name="Rechteck 77">
            <a:extLst>
              <a:ext uri="{FF2B5EF4-FFF2-40B4-BE49-F238E27FC236}">
                <a16:creationId xmlns:a16="http://schemas.microsoft.com/office/drawing/2014/main" id="{CCDBE475-49EE-B20B-61D0-743D6279A5BB}"/>
              </a:ext>
            </a:extLst>
          </p:cNvPr>
          <p:cNvSpPr/>
          <p:nvPr/>
        </p:nvSpPr>
        <p:spPr>
          <a:xfrm>
            <a:off x="5695612" y="2340722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B050"/>
                </a:solidFill>
              </a:rPr>
              <a:t>X</a:t>
            </a:r>
          </a:p>
        </p:txBody>
      </p:sp>
      <p:sp>
        <p:nvSpPr>
          <p:cNvPr id="79" name="Rechteck 78">
            <a:extLst>
              <a:ext uri="{FF2B5EF4-FFF2-40B4-BE49-F238E27FC236}">
                <a16:creationId xmlns:a16="http://schemas.microsoft.com/office/drawing/2014/main" id="{CD44F4C6-FBF6-45D2-F453-7A004A67ABB9}"/>
              </a:ext>
            </a:extLst>
          </p:cNvPr>
          <p:cNvSpPr/>
          <p:nvPr/>
        </p:nvSpPr>
        <p:spPr>
          <a:xfrm>
            <a:off x="5847887" y="2340722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accent2"/>
                </a:solidFill>
              </a:rPr>
              <a:t>X</a:t>
            </a:r>
          </a:p>
        </p:txBody>
      </p:sp>
      <p:sp>
        <p:nvSpPr>
          <p:cNvPr id="80" name="Rechteck 79">
            <a:extLst>
              <a:ext uri="{FF2B5EF4-FFF2-40B4-BE49-F238E27FC236}">
                <a16:creationId xmlns:a16="http://schemas.microsoft.com/office/drawing/2014/main" id="{678C47F3-9D8A-2BFB-B1A9-1AD2DF6806FA}"/>
              </a:ext>
            </a:extLst>
          </p:cNvPr>
          <p:cNvSpPr/>
          <p:nvPr/>
        </p:nvSpPr>
        <p:spPr>
          <a:xfrm>
            <a:off x="6000162" y="2340722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70C0"/>
                </a:solidFill>
              </a:rPr>
              <a:t>X</a:t>
            </a:r>
          </a:p>
        </p:txBody>
      </p:sp>
      <p:sp>
        <p:nvSpPr>
          <p:cNvPr id="81" name="Rechteck 80">
            <a:extLst>
              <a:ext uri="{FF2B5EF4-FFF2-40B4-BE49-F238E27FC236}">
                <a16:creationId xmlns:a16="http://schemas.microsoft.com/office/drawing/2014/main" id="{960A4F3A-B79E-A414-3402-AAA04064D1D9}"/>
              </a:ext>
            </a:extLst>
          </p:cNvPr>
          <p:cNvSpPr/>
          <p:nvPr/>
        </p:nvSpPr>
        <p:spPr>
          <a:xfrm>
            <a:off x="6152437" y="2340722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82" name="Rechteck 81">
            <a:extLst>
              <a:ext uri="{FF2B5EF4-FFF2-40B4-BE49-F238E27FC236}">
                <a16:creationId xmlns:a16="http://schemas.microsoft.com/office/drawing/2014/main" id="{D3290DD8-E16F-873C-8A3D-602CCF616FA2}"/>
              </a:ext>
            </a:extLst>
          </p:cNvPr>
          <p:cNvSpPr/>
          <p:nvPr/>
        </p:nvSpPr>
        <p:spPr>
          <a:xfrm>
            <a:off x="6304712" y="2340722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7030A0"/>
                </a:solidFill>
              </a:rPr>
              <a:t>X</a:t>
            </a:r>
          </a:p>
        </p:txBody>
      </p:sp>
      <p:sp>
        <p:nvSpPr>
          <p:cNvPr id="83" name="Rechteck 82">
            <a:extLst>
              <a:ext uri="{FF2B5EF4-FFF2-40B4-BE49-F238E27FC236}">
                <a16:creationId xmlns:a16="http://schemas.microsoft.com/office/drawing/2014/main" id="{15E06676-71A7-093D-F1B1-9395D30F21E4}"/>
              </a:ext>
            </a:extLst>
          </p:cNvPr>
          <p:cNvSpPr/>
          <p:nvPr/>
        </p:nvSpPr>
        <p:spPr>
          <a:xfrm>
            <a:off x="6456987" y="2340722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4" name="Rechteck 83">
            <a:extLst>
              <a:ext uri="{FF2B5EF4-FFF2-40B4-BE49-F238E27FC236}">
                <a16:creationId xmlns:a16="http://schemas.microsoft.com/office/drawing/2014/main" id="{B9478E4E-284A-AAF3-C2C3-CE46B74C9545}"/>
              </a:ext>
            </a:extLst>
          </p:cNvPr>
          <p:cNvSpPr/>
          <p:nvPr/>
        </p:nvSpPr>
        <p:spPr>
          <a:xfrm>
            <a:off x="5695153" y="2103651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B050"/>
                </a:solidFill>
              </a:rPr>
              <a:t>X</a:t>
            </a:r>
          </a:p>
        </p:txBody>
      </p:sp>
      <p:sp>
        <p:nvSpPr>
          <p:cNvPr id="85" name="Rechteck 84">
            <a:extLst>
              <a:ext uri="{FF2B5EF4-FFF2-40B4-BE49-F238E27FC236}">
                <a16:creationId xmlns:a16="http://schemas.microsoft.com/office/drawing/2014/main" id="{BD5DD284-4E3C-9B7B-BD21-A2DB2FE8B5B0}"/>
              </a:ext>
            </a:extLst>
          </p:cNvPr>
          <p:cNvSpPr/>
          <p:nvPr/>
        </p:nvSpPr>
        <p:spPr>
          <a:xfrm>
            <a:off x="5847428" y="2103651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accent2"/>
                </a:solidFill>
              </a:rPr>
              <a:t>X</a:t>
            </a:r>
          </a:p>
        </p:txBody>
      </p:sp>
      <p:sp>
        <p:nvSpPr>
          <p:cNvPr id="86" name="Rechteck 85">
            <a:extLst>
              <a:ext uri="{FF2B5EF4-FFF2-40B4-BE49-F238E27FC236}">
                <a16:creationId xmlns:a16="http://schemas.microsoft.com/office/drawing/2014/main" id="{824B22B8-3FD5-5DA7-C85F-5F02464E0461}"/>
              </a:ext>
            </a:extLst>
          </p:cNvPr>
          <p:cNvSpPr/>
          <p:nvPr/>
        </p:nvSpPr>
        <p:spPr>
          <a:xfrm>
            <a:off x="5999703" y="2103651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7" name="Rechteck 86">
            <a:extLst>
              <a:ext uri="{FF2B5EF4-FFF2-40B4-BE49-F238E27FC236}">
                <a16:creationId xmlns:a16="http://schemas.microsoft.com/office/drawing/2014/main" id="{D5C01B14-5E09-3C6E-90B7-50624A5AD520}"/>
              </a:ext>
            </a:extLst>
          </p:cNvPr>
          <p:cNvSpPr/>
          <p:nvPr/>
        </p:nvSpPr>
        <p:spPr>
          <a:xfrm>
            <a:off x="6151978" y="2103651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8" name="Rechteck 87">
            <a:extLst>
              <a:ext uri="{FF2B5EF4-FFF2-40B4-BE49-F238E27FC236}">
                <a16:creationId xmlns:a16="http://schemas.microsoft.com/office/drawing/2014/main" id="{9DF251F8-8A7C-FCF4-B28D-45E33CF1E444}"/>
              </a:ext>
            </a:extLst>
          </p:cNvPr>
          <p:cNvSpPr/>
          <p:nvPr/>
        </p:nvSpPr>
        <p:spPr>
          <a:xfrm>
            <a:off x="6304253" y="2103651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9" name="Rechteck 88">
            <a:extLst>
              <a:ext uri="{FF2B5EF4-FFF2-40B4-BE49-F238E27FC236}">
                <a16:creationId xmlns:a16="http://schemas.microsoft.com/office/drawing/2014/main" id="{7A5CF065-3CA6-713F-4D47-D0783FFD4917}"/>
              </a:ext>
            </a:extLst>
          </p:cNvPr>
          <p:cNvSpPr/>
          <p:nvPr/>
        </p:nvSpPr>
        <p:spPr>
          <a:xfrm>
            <a:off x="6456528" y="2103651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0" name="Rechteck 89">
            <a:extLst>
              <a:ext uri="{FF2B5EF4-FFF2-40B4-BE49-F238E27FC236}">
                <a16:creationId xmlns:a16="http://schemas.microsoft.com/office/drawing/2014/main" id="{316256A9-F224-E156-6F07-CD79BCB7D4BA}"/>
              </a:ext>
            </a:extLst>
          </p:cNvPr>
          <p:cNvSpPr/>
          <p:nvPr/>
        </p:nvSpPr>
        <p:spPr>
          <a:xfrm>
            <a:off x="5694694" y="1866580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B050"/>
                </a:solidFill>
              </a:rPr>
              <a:t>X</a:t>
            </a:r>
          </a:p>
        </p:txBody>
      </p:sp>
      <p:sp>
        <p:nvSpPr>
          <p:cNvPr id="91" name="Rechteck 90">
            <a:extLst>
              <a:ext uri="{FF2B5EF4-FFF2-40B4-BE49-F238E27FC236}">
                <a16:creationId xmlns:a16="http://schemas.microsoft.com/office/drawing/2014/main" id="{3F77D953-D821-E287-A44B-E47D19731156}"/>
              </a:ext>
            </a:extLst>
          </p:cNvPr>
          <p:cNvSpPr/>
          <p:nvPr/>
        </p:nvSpPr>
        <p:spPr>
          <a:xfrm>
            <a:off x="5846969" y="1866580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accent2"/>
                </a:solidFill>
              </a:rPr>
              <a:t>X</a:t>
            </a:r>
          </a:p>
        </p:txBody>
      </p:sp>
      <p:sp>
        <p:nvSpPr>
          <p:cNvPr id="92" name="Rechteck 91">
            <a:extLst>
              <a:ext uri="{FF2B5EF4-FFF2-40B4-BE49-F238E27FC236}">
                <a16:creationId xmlns:a16="http://schemas.microsoft.com/office/drawing/2014/main" id="{44B500DA-1ABB-1528-96B5-77F01FECA98E}"/>
              </a:ext>
            </a:extLst>
          </p:cNvPr>
          <p:cNvSpPr/>
          <p:nvPr/>
        </p:nvSpPr>
        <p:spPr>
          <a:xfrm>
            <a:off x="5999244" y="1866580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3" name="Rechteck 92">
            <a:extLst>
              <a:ext uri="{FF2B5EF4-FFF2-40B4-BE49-F238E27FC236}">
                <a16:creationId xmlns:a16="http://schemas.microsoft.com/office/drawing/2014/main" id="{D9E3985B-8908-6542-74F4-A58173F93597}"/>
              </a:ext>
            </a:extLst>
          </p:cNvPr>
          <p:cNvSpPr/>
          <p:nvPr/>
        </p:nvSpPr>
        <p:spPr>
          <a:xfrm>
            <a:off x="6151519" y="1866580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4" name="Rechteck 93">
            <a:extLst>
              <a:ext uri="{FF2B5EF4-FFF2-40B4-BE49-F238E27FC236}">
                <a16:creationId xmlns:a16="http://schemas.microsoft.com/office/drawing/2014/main" id="{9D5E155E-8282-E22E-904C-A09CFA31C51E}"/>
              </a:ext>
            </a:extLst>
          </p:cNvPr>
          <p:cNvSpPr/>
          <p:nvPr/>
        </p:nvSpPr>
        <p:spPr>
          <a:xfrm>
            <a:off x="6303794" y="1866580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5" name="Rechteck 94">
            <a:extLst>
              <a:ext uri="{FF2B5EF4-FFF2-40B4-BE49-F238E27FC236}">
                <a16:creationId xmlns:a16="http://schemas.microsoft.com/office/drawing/2014/main" id="{6A6521D3-7335-1DEF-C6D4-09E7FB68DE24}"/>
              </a:ext>
            </a:extLst>
          </p:cNvPr>
          <p:cNvSpPr/>
          <p:nvPr/>
        </p:nvSpPr>
        <p:spPr>
          <a:xfrm>
            <a:off x="6456069" y="1866580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6" name="Rechteck 95">
            <a:extLst>
              <a:ext uri="{FF2B5EF4-FFF2-40B4-BE49-F238E27FC236}">
                <a16:creationId xmlns:a16="http://schemas.microsoft.com/office/drawing/2014/main" id="{211EFBC8-EB16-8476-39E4-2AAD085E7162}"/>
              </a:ext>
            </a:extLst>
          </p:cNvPr>
          <p:cNvSpPr/>
          <p:nvPr/>
        </p:nvSpPr>
        <p:spPr>
          <a:xfrm>
            <a:off x="5694235" y="1629509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B050"/>
                </a:solidFill>
              </a:rPr>
              <a:t>X</a:t>
            </a:r>
          </a:p>
        </p:txBody>
      </p:sp>
      <p:sp>
        <p:nvSpPr>
          <p:cNvPr id="97" name="Rechteck 96">
            <a:extLst>
              <a:ext uri="{FF2B5EF4-FFF2-40B4-BE49-F238E27FC236}">
                <a16:creationId xmlns:a16="http://schemas.microsoft.com/office/drawing/2014/main" id="{8BF1A63F-BDAC-A5C7-398F-19EED3439844}"/>
              </a:ext>
            </a:extLst>
          </p:cNvPr>
          <p:cNvSpPr/>
          <p:nvPr/>
        </p:nvSpPr>
        <p:spPr>
          <a:xfrm>
            <a:off x="5846510" y="1629509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accent2"/>
                </a:solidFill>
              </a:rPr>
              <a:t>X</a:t>
            </a:r>
          </a:p>
        </p:txBody>
      </p:sp>
      <p:sp>
        <p:nvSpPr>
          <p:cNvPr id="98" name="Rechteck 97">
            <a:extLst>
              <a:ext uri="{FF2B5EF4-FFF2-40B4-BE49-F238E27FC236}">
                <a16:creationId xmlns:a16="http://schemas.microsoft.com/office/drawing/2014/main" id="{901C8D3D-8288-DF5E-9BF6-D6DF98B54971}"/>
              </a:ext>
            </a:extLst>
          </p:cNvPr>
          <p:cNvSpPr/>
          <p:nvPr/>
        </p:nvSpPr>
        <p:spPr>
          <a:xfrm>
            <a:off x="5998785" y="1629509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70C0"/>
                </a:solidFill>
              </a:rPr>
              <a:t>X</a:t>
            </a:r>
          </a:p>
        </p:txBody>
      </p:sp>
      <p:sp>
        <p:nvSpPr>
          <p:cNvPr id="99" name="Rechteck 98">
            <a:extLst>
              <a:ext uri="{FF2B5EF4-FFF2-40B4-BE49-F238E27FC236}">
                <a16:creationId xmlns:a16="http://schemas.microsoft.com/office/drawing/2014/main" id="{656B01F9-39CB-C68D-466C-BE59CCCA49A8}"/>
              </a:ext>
            </a:extLst>
          </p:cNvPr>
          <p:cNvSpPr/>
          <p:nvPr/>
        </p:nvSpPr>
        <p:spPr>
          <a:xfrm>
            <a:off x="6151060" y="1629509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00" name="Rechteck 99">
            <a:extLst>
              <a:ext uri="{FF2B5EF4-FFF2-40B4-BE49-F238E27FC236}">
                <a16:creationId xmlns:a16="http://schemas.microsoft.com/office/drawing/2014/main" id="{C4330666-029E-E9D2-6728-61665B1F5C87}"/>
              </a:ext>
            </a:extLst>
          </p:cNvPr>
          <p:cNvSpPr/>
          <p:nvPr/>
        </p:nvSpPr>
        <p:spPr>
          <a:xfrm>
            <a:off x="6303335" y="1629509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7030A0"/>
                </a:solidFill>
              </a:rPr>
              <a:t>X</a:t>
            </a:r>
          </a:p>
        </p:txBody>
      </p:sp>
      <p:sp>
        <p:nvSpPr>
          <p:cNvPr id="101" name="Rechteck 100">
            <a:extLst>
              <a:ext uri="{FF2B5EF4-FFF2-40B4-BE49-F238E27FC236}">
                <a16:creationId xmlns:a16="http://schemas.microsoft.com/office/drawing/2014/main" id="{005395FB-1BD7-B7AA-6831-CFED99D7539A}"/>
              </a:ext>
            </a:extLst>
          </p:cNvPr>
          <p:cNvSpPr/>
          <p:nvPr/>
        </p:nvSpPr>
        <p:spPr>
          <a:xfrm>
            <a:off x="6455610" y="1629509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2" name="Rechteck 101">
            <a:extLst>
              <a:ext uri="{FF2B5EF4-FFF2-40B4-BE49-F238E27FC236}">
                <a16:creationId xmlns:a16="http://schemas.microsoft.com/office/drawing/2014/main" id="{F2837BB8-C6F2-C7B7-DFA1-967459A45177}"/>
              </a:ext>
            </a:extLst>
          </p:cNvPr>
          <p:cNvSpPr/>
          <p:nvPr/>
        </p:nvSpPr>
        <p:spPr>
          <a:xfrm>
            <a:off x="5693776" y="1392438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B050"/>
                </a:solidFill>
              </a:rPr>
              <a:t>X</a:t>
            </a:r>
          </a:p>
        </p:txBody>
      </p:sp>
      <p:sp>
        <p:nvSpPr>
          <p:cNvPr id="103" name="Rechteck 102">
            <a:extLst>
              <a:ext uri="{FF2B5EF4-FFF2-40B4-BE49-F238E27FC236}">
                <a16:creationId xmlns:a16="http://schemas.microsoft.com/office/drawing/2014/main" id="{7952F007-AA5D-9CC6-6D67-0C3EA1E130FE}"/>
              </a:ext>
            </a:extLst>
          </p:cNvPr>
          <p:cNvSpPr/>
          <p:nvPr/>
        </p:nvSpPr>
        <p:spPr>
          <a:xfrm>
            <a:off x="5846051" y="1392438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accent2"/>
                </a:solidFill>
              </a:rPr>
              <a:t>X</a:t>
            </a:r>
          </a:p>
        </p:txBody>
      </p:sp>
      <p:sp>
        <p:nvSpPr>
          <p:cNvPr id="104" name="Rechteck 103">
            <a:extLst>
              <a:ext uri="{FF2B5EF4-FFF2-40B4-BE49-F238E27FC236}">
                <a16:creationId xmlns:a16="http://schemas.microsoft.com/office/drawing/2014/main" id="{FE479F5B-0524-3D40-8E7A-263F41FE182E}"/>
              </a:ext>
            </a:extLst>
          </p:cNvPr>
          <p:cNvSpPr/>
          <p:nvPr/>
        </p:nvSpPr>
        <p:spPr>
          <a:xfrm>
            <a:off x="5998326" y="1392438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70C0"/>
                </a:solidFill>
              </a:rPr>
              <a:t>X</a:t>
            </a:r>
          </a:p>
        </p:txBody>
      </p:sp>
      <p:sp>
        <p:nvSpPr>
          <p:cNvPr id="105" name="Rechteck 104">
            <a:extLst>
              <a:ext uri="{FF2B5EF4-FFF2-40B4-BE49-F238E27FC236}">
                <a16:creationId xmlns:a16="http://schemas.microsoft.com/office/drawing/2014/main" id="{0B364424-5233-CB8A-8FCB-6A969FCE695F}"/>
              </a:ext>
            </a:extLst>
          </p:cNvPr>
          <p:cNvSpPr/>
          <p:nvPr/>
        </p:nvSpPr>
        <p:spPr>
          <a:xfrm>
            <a:off x="6150601" y="1392438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06" name="Rechteck 105">
            <a:extLst>
              <a:ext uri="{FF2B5EF4-FFF2-40B4-BE49-F238E27FC236}">
                <a16:creationId xmlns:a16="http://schemas.microsoft.com/office/drawing/2014/main" id="{2A5604B0-5930-5E3C-A94E-B136DED88F01}"/>
              </a:ext>
            </a:extLst>
          </p:cNvPr>
          <p:cNvSpPr/>
          <p:nvPr/>
        </p:nvSpPr>
        <p:spPr>
          <a:xfrm>
            <a:off x="6302876" y="1392438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7" name="Rechteck 106">
            <a:extLst>
              <a:ext uri="{FF2B5EF4-FFF2-40B4-BE49-F238E27FC236}">
                <a16:creationId xmlns:a16="http://schemas.microsoft.com/office/drawing/2014/main" id="{335DC13B-C1FB-F441-9D54-857AA2E609AD}"/>
              </a:ext>
            </a:extLst>
          </p:cNvPr>
          <p:cNvSpPr/>
          <p:nvPr/>
        </p:nvSpPr>
        <p:spPr>
          <a:xfrm>
            <a:off x="6455151" y="1392438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8" name="Rechteck 107">
            <a:extLst>
              <a:ext uri="{FF2B5EF4-FFF2-40B4-BE49-F238E27FC236}">
                <a16:creationId xmlns:a16="http://schemas.microsoft.com/office/drawing/2014/main" id="{301746A1-B615-BC89-33A5-A33711700110}"/>
              </a:ext>
            </a:extLst>
          </p:cNvPr>
          <p:cNvSpPr/>
          <p:nvPr/>
        </p:nvSpPr>
        <p:spPr>
          <a:xfrm>
            <a:off x="5693317" y="1155367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9" name="Rechteck 108">
            <a:extLst>
              <a:ext uri="{FF2B5EF4-FFF2-40B4-BE49-F238E27FC236}">
                <a16:creationId xmlns:a16="http://schemas.microsoft.com/office/drawing/2014/main" id="{9A0695E5-7441-593D-7367-8B6E304EDA48}"/>
              </a:ext>
            </a:extLst>
          </p:cNvPr>
          <p:cNvSpPr/>
          <p:nvPr/>
        </p:nvSpPr>
        <p:spPr>
          <a:xfrm>
            <a:off x="5845592" y="1155367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0" name="Rechteck 109">
            <a:extLst>
              <a:ext uri="{FF2B5EF4-FFF2-40B4-BE49-F238E27FC236}">
                <a16:creationId xmlns:a16="http://schemas.microsoft.com/office/drawing/2014/main" id="{B5CA493A-82CE-AC63-8437-901DCED10623}"/>
              </a:ext>
            </a:extLst>
          </p:cNvPr>
          <p:cNvSpPr/>
          <p:nvPr/>
        </p:nvSpPr>
        <p:spPr>
          <a:xfrm>
            <a:off x="5997867" y="1155367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1" name="Rechteck 110">
            <a:extLst>
              <a:ext uri="{FF2B5EF4-FFF2-40B4-BE49-F238E27FC236}">
                <a16:creationId xmlns:a16="http://schemas.microsoft.com/office/drawing/2014/main" id="{43E9664A-B86A-5422-7788-0A8328723479}"/>
              </a:ext>
            </a:extLst>
          </p:cNvPr>
          <p:cNvSpPr/>
          <p:nvPr/>
        </p:nvSpPr>
        <p:spPr>
          <a:xfrm>
            <a:off x="6150142" y="1155367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2" name="Rechteck 111">
            <a:extLst>
              <a:ext uri="{FF2B5EF4-FFF2-40B4-BE49-F238E27FC236}">
                <a16:creationId xmlns:a16="http://schemas.microsoft.com/office/drawing/2014/main" id="{78B88378-7172-7F0C-6C7D-C22068CBFAF9}"/>
              </a:ext>
            </a:extLst>
          </p:cNvPr>
          <p:cNvSpPr/>
          <p:nvPr/>
        </p:nvSpPr>
        <p:spPr>
          <a:xfrm>
            <a:off x="6302417" y="1155367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3" name="Rechteck 112">
            <a:extLst>
              <a:ext uri="{FF2B5EF4-FFF2-40B4-BE49-F238E27FC236}">
                <a16:creationId xmlns:a16="http://schemas.microsoft.com/office/drawing/2014/main" id="{C3456163-0C4D-D3E4-7CB6-CCDB4F009CAA}"/>
              </a:ext>
            </a:extLst>
          </p:cNvPr>
          <p:cNvSpPr/>
          <p:nvPr/>
        </p:nvSpPr>
        <p:spPr>
          <a:xfrm>
            <a:off x="6454692" y="1155367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4" name="Textfeld 113">
            <a:extLst>
              <a:ext uri="{FF2B5EF4-FFF2-40B4-BE49-F238E27FC236}">
                <a16:creationId xmlns:a16="http://schemas.microsoft.com/office/drawing/2014/main" id="{D0D7F4C4-09BB-2A0A-CE4D-69890EFF2A59}"/>
              </a:ext>
            </a:extLst>
          </p:cNvPr>
          <p:cNvSpPr txBox="1"/>
          <p:nvPr/>
        </p:nvSpPr>
        <p:spPr>
          <a:xfrm>
            <a:off x="4141300" y="3560308"/>
            <a:ext cx="1539490" cy="534368"/>
          </a:xfrm>
          <a:prstGeom prst="rect">
            <a:avLst/>
          </a:prstGeom>
          <a:noFill/>
          <a:ln>
            <a:noFill/>
          </a:ln>
        </p:spPr>
        <p:txBody>
          <a:bodyPr wrap="square" lIns="54000" tIns="36000" rIns="54000" bIns="36000" rtlCol="0">
            <a:spAutoFit/>
          </a:bodyPr>
          <a:lstStyle/>
          <a:p>
            <a:pPr algn="r"/>
            <a:r>
              <a:rPr lang="en-GB" sz="750" b="1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Personal data</a:t>
            </a:r>
            <a:r>
              <a:rPr lang="en-GB" sz="75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i.e. all information about others where third parties could determine who it relates to</a:t>
            </a:r>
            <a:endParaRPr lang="en-GB" sz="750" dirty="0"/>
          </a:p>
        </p:txBody>
      </p:sp>
      <p:cxnSp>
        <p:nvCxnSpPr>
          <p:cNvPr id="116" name="Verbinder: gewinkelt 115">
            <a:extLst>
              <a:ext uri="{FF2B5EF4-FFF2-40B4-BE49-F238E27FC236}">
                <a16:creationId xmlns:a16="http://schemas.microsoft.com/office/drawing/2014/main" id="{42E5F82F-2C56-C884-719E-837EBAABD0AE}"/>
              </a:ext>
            </a:extLst>
          </p:cNvPr>
          <p:cNvCxnSpPr>
            <a:cxnSpLocks/>
          </p:cNvCxnSpPr>
          <p:nvPr/>
        </p:nvCxnSpPr>
        <p:spPr>
          <a:xfrm flipV="1">
            <a:off x="5680790" y="3437405"/>
            <a:ext cx="64052" cy="392627"/>
          </a:xfrm>
          <a:prstGeom prst="bentConnector2">
            <a:avLst/>
          </a:prstGeom>
          <a:ln>
            <a:solidFill>
              <a:srgbClr val="00B050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feld 117">
            <a:extLst>
              <a:ext uri="{FF2B5EF4-FFF2-40B4-BE49-F238E27FC236}">
                <a16:creationId xmlns:a16="http://schemas.microsoft.com/office/drawing/2014/main" id="{A1CF56A2-2836-99FD-0EFC-CCBE1AE2F344}"/>
              </a:ext>
            </a:extLst>
          </p:cNvPr>
          <p:cNvSpPr txBox="1"/>
          <p:nvPr/>
        </p:nvSpPr>
        <p:spPr>
          <a:xfrm>
            <a:off x="4076698" y="4145049"/>
            <a:ext cx="1624040" cy="1111449"/>
          </a:xfrm>
          <a:prstGeom prst="rect">
            <a:avLst/>
          </a:prstGeom>
          <a:noFill/>
        </p:spPr>
        <p:txBody>
          <a:bodyPr wrap="square" lIns="54000" tIns="36000" rIns="54000" bIns="36000" rtlCol="0">
            <a:spAutoFit/>
          </a:bodyPr>
          <a:lstStyle/>
          <a:p>
            <a:pPr algn="r"/>
            <a:r>
              <a:rPr lang="en-GB" sz="750" b="1" dirty="0">
                <a:solidFill>
                  <a:schemeClr val="accent2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Sensitive personal data</a:t>
            </a:r>
            <a:r>
              <a:rPr lang="en-GB" sz="75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i.e. data relating to health, race, ethnicity, religious, </a:t>
            </a:r>
            <a:r>
              <a:rPr lang="en-GB" sz="75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political, ideological views or activities, intimate sphere</a:t>
            </a:r>
            <a:r>
              <a:rPr lang="en-GB" sz="75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administrative or criminal prosecution or sanctions, social welfare, genetic and uniquely identifying biometric data</a:t>
            </a:r>
            <a:endParaRPr lang="en-GB" sz="750" dirty="0"/>
          </a:p>
        </p:txBody>
      </p:sp>
      <p:cxnSp>
        <p:nvCxnSpPr>
          <p:cNvPr id="119" name="Verbinder: gewinkelt 118">
            <a:extLst>
              <a:ext uri="{FF2B5EF4-FFF2-40B4-BE49-F238E27FC236}">
                <a16:creationId xmlns:a16="http://schemas.microsoft.com/office/drawing/2014/main" id="{A4060E9F-0972-130D-31A6-76FE91EE1D16}"/>
              </a:ext>
            </a:extLst>
          </p:cNvPr>
          <p:cNvCxnSpPr>
            <a:cxnSpLocks/>
          </p:cNvCxnSpPr>
          <p:nvPr/>
        </p:nvCxnSpPr>
        <p:spPr>
          <a:xfrm flipV="1">
            <a:off x="5700737" y="3437405"/>
            <a:ext cx="196380" cy="1381325"/>
          </a:xfrm>
          <a:prstGeom prst="bentConnector2">
            <a:avLst/>
          </a:prstGeom>
          <a:ln>
            <a:solidFill>
              <a:schemeClr val="accent2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feld 126">
            <a:extLst>
              <a:ext uri="{FF2B5EF4-FFF2-40B4-BE49-F238E27FC236}">
                <a16:creationId xmlns:a16="http://schemas.microsoft.com/office/drawing/2014/main" id="{AFA00E7F-B7D7-1C65-F29F-CF889126B414}"/>
              </a:ext>
            </a:extLst>
          </p:cNvPr>
          <p:cNvSpPr txBox="1"/>
          <p:nvPr/>
        </p:nvSpPr>
        <p:spPr>
          <a:xfrm>
            <a:off x="6757747" y="3559163"/>
            <a:ext cx="2713259" cy="565146"/>
          </a:xfrm>
          <a:prstGeom prst="rect">
            <a:avLst/>
          </a:prstGeom>
          <a:noFill/>
        </p:spPr>
        <p:txBody>
          <a:bodyPr wrap="square" lIns="54000" tIns="36000" rIns="54000" bIns="36000" rtlCol="0">
            <a:spAutoFit/>
          </a:bodyPr>
          <a:lstStyle/>
          <a:p>
            <a:endParaRPr lang="en-GB" sz="800" dirty="0"/>
          </a:p>
          <a:p>
            <a:endParaRPr lang="en-GB" sz="800" dirty="0"/>
          </a:p>
          <a:p>
            <a:endParaRPr lang="en-GB" sz="800" dirty="0"/>
          </a:p>
          <a:p>
            <a:endParaRPr lang="en-GB" sz="800" dirty="0"/>
          </a:p>
        </p:txBody>
      </p:sp>
      <p:cxnSp>
        <p:nvCxnSpPr>
          <p:cNvPr id="1024" name="Verbinder: gewinkelt 1023">
            <a:extLst>
              <a:ext uri="{FF2B5EF4-FFF2-40B4-BE49-F238E27FC236}">
                <a16:creationId xmlns:a16="http://schemas.microsoft.com/office/drawing/2014/main" id="{18F4DB3E-57B8-03A7-1627-B428FD32323A}"/>
              </a:ext>
            </a:extLst>
          </p:cNvPr>
          <p:cNvCxnSpPr>
            <a:cxnSpLocks/>
          </p:cNvCxnSpPr>
          <p:nvPr/>
        </p:nvCxnSpPr>
        <p:spPr>
          <a:xfrm rot="10800000">
            <a:off x="6506217" y="3437406"/>
            <a:ext cx="87700" cy="406871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8" name="Textfeld 1027">
            <a:extLst>
              <a:ext uri="{FF2B5EF4-FFF2-40B4-BE49-F238E27FC236}">
                <a16:creationId xmlns:a16="http://schemas.microsoft.com/office/drawing/2014/main" id="{C27ED014-4010-7C44-1A60-0851BE0C9AA5}"/>
              </a:ext>
            </a:extLst>
          </p:cNvPr>
          <p:cNvSpPr txBox="1"/>
          <p:nvPr/>
        </p:nvSpPr>
        <p:spPr>
          <a:xfrm>
            <a:off x="6593917" y="4126908"/>
            <a:ext cx="2855191" cy="418952"/>
          </a:xfrm>
          <a:prstGeom prst="rect">
            <a:avLst/>
          </a:prstGeom>
          <a:noFill/>
        </p:spPr>
        <p:txBody>
          <a:bodyPr wrap="square" lIns="54000" tIns="36000" rIns="54000" bIns="36000" rtlCol="0">
            <a:spAutoFit/>
          </a:bodyPr>
          <a:lstStyle/>
          <a:p>
            <a:r>
              <a:rPr lang="en-GB" sz="75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Information that (where applicable) is subject to </a:t>
            </a:r>
            <a:r>
              <a:rPr lang="en-GB" sz="750" b="1" dirty="0">
                <a:solidFill>
                  <a:srgbClr val="7030A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professional or official secrecy </a:t>
            </a:r>
            <a:r>
              <a:rPr lang="en-GB" sz="75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 a special statutory duty of confidentiality (e.g., social security secrecy)</a:t>
            </a:r>
            <a:endParaRPr lang="en-GB" sz="750" dirty="0"/>
          </a:p>
        </p:txBody>
      </p:sp>
      <p:cxnSp>
        <p:nvCxnSpPr>
          <p:cNvPr id="1031" name="Verbinder: gewinkelt 1030">
            <a:extLst>
              <a:ext uri="{FF2B5EF4-FFF2-40B4-BE49-F238E27FC236}">
                <a16:creationId xmlns:a16="http://schemas.microsoft.com/office/drawing/2014/main" id="{41DC8FE3-8FA6-4005-2DFE-B036164FAC2D}"/>
              </a:ext>
            </a:extLst>
          </p:cNvPr>
          <p:cNvCxnSpPr>
            <a:cxnSpLocks/>
          </p:cNvCxnSpPr>
          <p:nvPr/>
        </p:nvCxnSpPr>
        <p:spPr>
          <a:xfrm rot="10800000">
            <a:off x="6353943" y="3437406"/>
            <a:ext cx="239975" cy="984069"/>
          </a:xfrm>
          <a:prstGeom prst="bentConnector2">
            <a:avLst/>
          </a:prstGeom>
          <a:ln>
            <a:solidFill>
              <a:srgbClr val="7030A0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4" name="Textfeld 1033">
            <a:extLst>
              <a:ext uri="{FF2B5EF4-FFF2-40B4-BE49-F238E27FC236}">
                <a16:creationId xmlns:a16="http://schemas.microsoft.com/office/drawing/2014/main" id="{69622F07-F1D1-CB9A-1E64-93E822387A52}"/>
              </a:ext>
            </a:extLst>
          </p:cNvPr>
          <p:cNvSpPr txBox="1"/>
          <p:nvPr/>
        </p:nvSpPr>
        <p:spPr>
          <a:xfrm>
            <a:off x="6593917" y="4521565"/>
            <a:ext cx="2904413" cy="534368"/>
          </a:xfrm>
          <a:prstGeom prst="rect">
            <a:avLst/>
          </a:prstGeom>
          <a:noFill/>
        </p:spPr>
        <p:txBody>
          <a:bodyPr wrap="square" lIns="54000" tIns="36000" rIns="54000" bIns="36000" rtlCol="0">
            <a:spAutoFit/>
          </a:bodyPr>
          <a:lstStyle/>
          <a:p>
            <a:r>
              <a:rPr lang="en-GB" sz="75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Other </a:t>
            </a:r>
            <a:r>
              <a:rPr lang="en-GB" sz="750" b="1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confidential information or</a:t>
            </a:r>
            <a:r>
              <a:rPr lang="en-GB" sz="75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750" b="1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proprietary content</a:t>
            </a:r>
            <a:r>
              <a:rPr lang="en-GB" sz="75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75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third parties, unless there is a confidentiality obligation or license agreement that prohibits any AI use of such info/content, even for own internal purposes</a:t>
            </a:r>
            <a:endParaRPr lang="en-GB" sz="750" dirty="0"/>
          </a:p>
        </p:txBody>
      </p:sp>
      <p:sp>
        <p:nvSpPr>
          <p:cNvPr id="1035" name="Textfeld 1034">
            <a:extLst>
              <a:ext uri="{FF2B5EF4-FFF2-40B4-BE49-F238E27FC236}">
                <a16:creationId xmlns:a16="http://schemas.microsoft.com/office/drawing/2014/main" id="{66D63AFB-A046-21DD-F242-005817B0FC0B}"/>
              </a:ext>
            </a:extLst>
          </p:cNvPr>
          <p:cNvSpPr txBox="1"/>
          <p:nvPr/>
        </p:nvSpPr>
        <p:spPr>
          <a:xfrm>
            <a:off x="6593917" y="5025446"/>
            <a:ext cx="2855191" cy="303536"/>
          </a:xfrm>
          <a:prstGeom prst="rect">
            <a:avLst/>
          </a:prstGeom>
          <a:noFill/>
        </p:spPr>
        <p:txBody>
          <a:bodyPr wrap="square" lIns="54000" tIns="36000" rIns="54000" bIns="36000" rtlCol="0">
            <a:spAutoFit/>
          </a:bodyPr>
          <a:lstStyle/>
          <a:p>
            <a:r>
              <a:rPr lang="en-GB" sz="75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Our </a:t>
            </a:r>
            <a:r>
              <a:rPr lang="en-GB" sz="750" b="1" dirty="0">
                <a:solidFill>
                  <a:srgbClr val="0070C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own business secrets</a:t>
            </a:r>
            <a:r>
              <a:rPr lang="en-GB" sz="75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e.g., plans or internal financial indicators</a:t>
            </a:r>
            <a:r>
              <a:rPr lang="en-GB" sz="75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except </a:t>
            </a:r>
            <a:r>
              <a:rPr lang="en-GB" sz="75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where highly confidential</a:t>
            </a:r>
            <a:endParaRPr lang="en-GB" sz="750" dirty="0"/>
          </a:p>
        </p:txBody>
      </p:sp>
      <p:cxnSp>
        <p:nvCxnSpPr>
          <p:cNvPr id="1036" name="Verbinder: gewinkelt 1035">
            <a:extLst>
              <a:ext uri="{FF2B5EF4-FFF2-40B4-BE49-F238E27FC236}">
                <a16:creationId xmlns:a16="http://schemas.microsoft.com/office/drawing/2014/main" id="{807D5C47-9665-EF1C-06F9-7537F34BF9EF}"/>
              </a:ext>
            </a:extLst>
          </p:cNvPr>
          <p:cNvCxnSpPr>
            <a:cxnSpLocks/>
          </p:cNvCxnSpPr>
          <p:nvPr/>
        </p:nvCxnSpPr>
        <p:spPr>
          <a:xfrm rot="10800000">
            <a:off x="6201667" y="3437406"/>
            <a:ext cx="392250" cy="1394601"/>
          </a:xfrm>
          <a:prstGeom prst="bentConnector2">
            <a:avLst/>
          </a:prstGeom>
          <a:ln>
            <a:solidFill>
              <a:srgbClr val="FF0000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9" name="Verbinder: gewinkelt 1038">
            <a:extLst>
              <a:ext uri="{FF2B5EF4-FFF2-40B4-BE49-F238E27FC236}">
                <a16:creationId xmlns:a16="http://schemas.microsoft.com/office/drawing/2014/main" id="{F79F0C13-B018-52A7-4195-46BB344384DB}"/>
              </a:ext>
            </a:extLst>
          </p:cNvPr>
          <p:cNvCxnSpPr>
            <a:cxnSpLocks/>
          </p:cNvCxnSpPr>
          <p:nvPr/>
        </p:nvCxnSpPr>
        <p:spPr>
          <a:xfrm rot="10800000">
            <a:off x="6049393" y="3437406"/>
            <a:ext cx="544525" cy="1742349"/>
          </a:xfrm>
          <a:prstGeom prst="bentConnector2">
            <a:avLst/>
          </a:prstGeom>
          <a:ln>
            <a:solidFill>
              <a:srgbClr val="0070C0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0" name="Rechteck 1079">
            <a:extLst>
              <a:ext uri="{FF2B5EF4-FFF2-40B4-BE49-F238E27FC236}">
                <a16:creationId xmlns:a16="http://schemas.microsoft.com/office/drawing/2014/main" id="{5457B5FB-5F13-53CD-4B29-2E04A9F7FF64}"/>
              </a:ext>
            </a:extLst>
          </p:cNvPr>
          <p:cNvSpPr/>
          <p:nvPr/>
        </p:nvSpPr>
        <p:spPr>
          <a:xfrm>
            <a:off x="6630820" y="3587208"/>
            <a:ext cx="2991334" cy="468190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endParaRPr lang="en-GB" sz="75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5" name="Textfeld 46">
            <a:extLst>
              <a:ext uri="{FF2B5EF4-FFF2-40B4-BE49-F238E27FC236}">
                <a16:creationId xmlns:a16="http://schemas.microsoft.com/office/drawing/2014/main" id="{12114F19-2216-D946-1D67-55F2FC2B47F6}"/>
              </a:ext>
            </a:extLst>
          </p:cNvPr>
          <p:cNvSpPr txBox="1"/>
          <p:nvPr/>
        </p:nvSpPr>
        <p:spPr>
          <a:xfrm>
            <a:off x="4076697" y="6061515"/>
            <a:ext cx="2907166" cy="39241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650" dirty="0">
                <a:latin typeface="Verdana" panose="020B0604030504040204" pitchFamily="34" charset="0"/>
                <a:ea typeface="Verdana" panose="020B0604030504040204" pitchFamily="34" charset="0"/>
              </a:rPr>
              <a:t>The use of AI is only permitted if an owner has been designated for such use (in case of doubt, the person who orders/controls its use). He or she is internally responsible for ensuring compliance.</a:t>
            </a:r>
          </a:p>
        </p:txBody>
      </p:sp>
      <p:sp>
        <p:nvSpPr>
          <p:cNvPr id="56" name="Textfeld 46">
            <a:extLst>
              <a:ext uri="{FF2B5EF4-FFF2-40B4-BE49-F238E27FC236}">
                <a16:creationId xmlns:a16="http://schemas.microsoft.com/office/drawing/2014/main" id="{ADF910CB-D7DA-0A4C-D4BF-9BD25640FE57}"/>
              </a:ext>
            </a:extLst>
          </p:cNvPr>
          <p:cNvSpPr txBox="1"/>
          <p:nvPr/>
        </p:nvSpPr>
        <p:spPr>
          <a:xfrm>
            <a:off x="7020560" y="5323740"/>
            <a:ext cx="266284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700" dirty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en-GB" sz="700" dirty="0">
                <a:latin typeface="Verdana" panose="020B0604030504040204" pitchFamily="34" charset="0"/>
                <a:ea typeface="Verdana" panose="020B0604030504040204" pitchFamily="34" charset="0"/>
              </a:rPr>
              <a:t>Alternatively, personal data and confidential information can be anonymized or omitted as input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00472F5-0C01-F9C2-D0DB-622A742D5407}"/>
              </a:ext>
            </a:extLst>
          </p:cNvPr>
          <p:cNvSpPr txBox="1"/>
          <p:nvPr/>
        </p:nvSpPr>
        <p:spPr>
          <a:xfrm>
            <a:off x="3873461" y="273650"/>
            <a:ext cx="2076971" cy="224266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>
            <a:defPPr>
              <a:defRPr lang="en-US"/>
            </a:defPPr>
            <a:lvl1pPr>
              <a:defRPr sz="853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r"/>
            <a:r>
              <a:rPr lang="en-GB" sz="1200" dirty="0">
                <a:solidFill>
                  <a:srgbClr val="3D3E3F"/>
                </a:solidFill>
              </a:rPr>
              <a:t>ABC AG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AE6656E7-7115-01D3-8EEB-B3FEB9C6106D}"/>
              </a:ext>
            </a:extLst>
          </p:cNvPr>
          <p:cNvSpPr txBox="1"/>
          <p:nvPr/>
        </p:nvSpPr>
        <p:spPr>
          <a:xfrm>
            <a:off x="6903523" y="6548098"/>
            <a:ext cx="2313392" cy="192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50" dirty="0">
                <a:solidFill>
                  <a:schemeClr val="bg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content may be adapted for internal purposes.</a:t>
            </a: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4BE60533-14FC-9E80-A12D-6585BB254BB6}"/>
              </a:ext>
            </a:extLst>
          </p:cNvPr>
          <p:cNvSpPr txBox="1"/>
          <p:nvPr/>
        </p:nvSpPr>
        <p:spPr>
          <a:xfrm>
            <a:off x="798564" y="718141"/>
            <a:ext cx="298476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200"/>
              </a:spcBef>
              <a:spcAft>
                <a:spcPts val="600"/>
              </a:spcAft>
              <a:tabLst>
                <a:tab pos="540385" algn="l"/>
                <a:tab pos="900430" algn="l"/>
                <a:tab pos="1260475" algn="l"/>
                <a:tab pos="1620520" algn="l"/>
                <a:tab pos="1980565" algn="l"/>
              </a:tabLst>
            </a:pPr>
            <a:r>
              <a:rPr lang="en-GB" sz="9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Rules for everyone to comply when using AI</a:t>
            </a:r>
          </a:p>
        </p:txBody>
      </p:sp>
      <p:pic>
        <p:nvPicPr>
          <p:cNvPr id="1153" name="Grafik 1152" descr="Wegweiser mit einfarbiger Füllung">
            <a:extLst>
              <a:ext uri="{FF2B5EF4-FFF2-40B4-BE49-F238E27FC236}">
                <a16:creationId xmlns:a16="http://schemas.microsoft.com/office/drawing/2014/main" id="{42F27C2F-F4AF-1246-CEEB-91C802FB580E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321568" y="2159566"/>
            <a:ext cx="385056" cy="385056"/>
          </a:xfrm>
          <a:prstGeom prst="rect">
            <a:avLst/>
          </a:prstGeom>
        </p:spPr>
      </p:pic>
      <p:pic>
        <p:nvPicPr>
          <p:cNvPr id="1155" name="Grafik 1154" descr="Kapitänin mit einfarbiger Füllung">
            <a:extLst>
              <a:ext uri="{FF2B5EF4-FFF2-40B4-BE49-F238E27FC236}">
                <a16:creationId xmlns:a16="http://schemas.microsoft.com/office/drawing/2014/main" id="{D71E9AC9-9834-B4E8-98DC-FCB8061DB579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321568" y="976639"/>
            <a:ext cx="385056" cy="385056"/>
          </a:xfrm>
          <a:prstGeom prst="rect">
            <a:avLst/>
          </a:prstGeom>
        </p:spPr>
      </p:pic>
      <p:pic>
        <p:nvPicPr>
          <p:cNvPr id="1165" name="Grafik 1164" descr="Person mit Idee mit einfarbiger Füllung">
            <a:extLst>
              <a:ext uri="{FF2B5EF4-FFF2-40B4-BE49-F238E27FC236}">
                <a16:creationId xmlns:a16="http://schemas.microsoft.com/office/drawing/2014/main" id="{47BA3997-3928-5EB2-05B9-9862849531AE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312194" y="3907546"/>
            <a:ext cx="403804" cy="403804"/>
          </a:xfrm>
          <a:prstGeom prst="rect">
            <a:avLst/>
          </a:prstGeom>
        </p:spPr>
      </p:pic>
      <p:pic>
        <p:nvPicPr>
          <p:cNvPr id="1171" name="Grafik 1170" descr="Verschüttetes, zerbrochenes Glas Milch mit einfarbiger Füllung">
            <a:extLst>
              <a:ext uri="{FF2B5EF4-FFF2-40B4-BE49-F238E27FC236}">
                <a16:creationId xmlns:a16="http://schemas.microsoft.com/office/drawing/2014/main" id="{8DA2EE28-D79C-643A-792D-5E4C1FF27EC1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339013" y="3226187"/>
            <a:ext cx="350166" cy="350166"/>
          </a:xfrm>
          <a:prstGeom prst="rect">
            <a:avLst/>
          </a:prstGeom>
        </p:spPr>
      </p:pic>
      <p:pic>
        <p:nvPicPr>
          <p:cNvPr id="1173" name="Grafik 1172" descr="Überwachungskamera mit einfarbiger Füllung">
            <a:extLst>
              <a:ext uri="{FF2B5EF4-FFF2-40B4-BE49-F238E27FC236}">
                <a16:creationId xmlns:a16="http://schemas.microsoft.com/office/drawing/2014/main" id="{8B4D988D-8C98-2CBA-9DC6-D6596995DDA7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345350" y="2676853"/>
            <a:ext cx="342572" cy="342572"/>
          </a:xfrm>
          <a:prstGeom prst="rect">
            <a:avLst/>
          </a:prstGeom>
        </p:spPr>
      </p:pic>
      <p:sp>
        <p:nvSpPr>
          <p:cNvPr id="1178" name="Rechteck 1177">
            <a:extLst>
              <a:ext uri="{FF2B5EF4-FFF2-40B4-BE49-F238E27FC236}">
                <a16:creationId xmlns:a16="http://schemas.microsoft.com/office/drawing/2014/main" id="{A2F61B0B-566C-4D3E-42FE-02FBCCA89C6D}"/>
              </a:ext>
            </a:extLst>
          </p:cNvPr>
          <p:cNvSpPr/>
          <p:nvPr/>
        </p:nvSpPr>
        <p:spPr>
          <a:xfrm>
            <a:off x="4205990" y="3000647"/>
            <a:ext cx="1431540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endParaRPr lang="en-GB" sz="853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79" name="Rechteck 1178">
            <a:extLst>
              <a:ext uri="{FF2B5EF4-FFF2-40B4-BE49-F238E27FC236}">
                <a16:creationId xmlns:a16="http://schemas.microsoft.com/office/drawing/2014/main" id="{B1BB2DFC-821C-7E64-D5EB-E0DA773ED07C}"/>
              </a:ext>
            </a:extLst>
          </p:cNvPr>
          <p:cNvSpPr/>
          <p:nvPr/>
        </p:nvSpPr>
        <p:spPr>
          <a:xfrm>
            <a:off x="9115028" y="3009884"/>
            <a:ext cx="507126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endParaRPr lang="en-GB" sz="853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80" name="Rechteck 1179">
            <a:extLst>
              <a:ext uri="{FF2B5EF4-FFF2-40B4-BE49-F238E27FC236}">
                <a16:creationId xmlns:a16="http://schemas.microsoft.com/office/drawing/2014/main" id="{E9C36EC5-07B5-7A60-1F48-B805000F8E3A}"/>
              </a:ext>
            </a:extLst>
          </p:cNvPr>
          <p:cNvSpPr/>
          <p:nvPr/>
        </p:nvSpPr>
        <p:spPr>
          <a:xfrm>
            <a:off x="5696530" y="3051134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81" name="Rechteck 1180">
            <a:extLst>
              <a:ext uri="{FF2B5EF4-FFF2-40B4-BE49-F238E27FC236}">
                <a16:creationId xmlns:a16="http://schemas.microsoft.com/office/drawing/2014/main" id="{C37E0FE3-F531-625D-0A76-9935766179AB}"/>
              </a:ext>
            </a:extLst>
          </p:cNvPr>
          <p:cNvSpPr/>
          <p:nvPr/>
        </p:nvSpPr>
        <p:spPr>
          <a:xfrm>
            <a:off x="5848805" y="3051134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82" name="Rechteck 1181">
            <a:extLst>
              <a:ext uri="{FF2B5EF4-FFF2-40B4-BE49-F238E27FC236}">
                <a16:creationId xmlns:a16="http://schemas.microsoft.com/office/drawing/2014/main" id="{B09FC1DC-2758-BCFB-636B-BABAE851B2DD}"/>
              </a:ext>
            </a:extLst>
          </p:cNvPr>
          <p:cNvSpPr/>
          <p:nvPr/>
        </p:nvSpPr>
        <p:spPr>
          <a:xfrm>
            <a:off x="6001080" y="3051134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83" name="Rechteck 1182">
            <a:extLst>
              <a:ext uri="{FF2B5EF4-FFF2-40B4-BE49-F238E27FC236}">
                <a16:creationId xmlns:a16="http://schemas.microsoft.com/office/drawing/2014/main" id="{544AAD5B-4453-E843-6CFD-B578C17DD3FC}"/>
              </a:ext>
            </a:extLst>
          </p:cNvPr>
          <p:cNvSpPr/>
          <p:nvPr/>
        </p:nvSpPr>
        <p:spPr>
          <a:xfrm>
            <a:off x="6153355" y="3051134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84" name="Rechteck 1183">
            <a:extLst>
              <a:ext uri="{FF2B5EF4-FFF2-40B4-BE49-F238E27FC236}">
                <a16:creationId xmlns:a16="http://schemas.microsoft.com/office/drawing/2014/main" id="{C2D6CF24-3BEC-9BBF-4EC6-B6A325BAAB61}"/>
              </a:ext>
            </a:extLst>
          </p:cNvPr>
          <p:cNvSpPr/>
          <p:nvPr/>
        </p:nvSpPr>
        <p:spPr>
          <a:xfrm>
            <a:off x="6305630" y="3051134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85" name="Rechteck 1184">
            <a:extLst>
              <a:ext uri="{FF2B5EF4-FFF2-40B4-BE49-F238E27FC236}">
                <a16:creationId xmlns:a16="http://schemas.microsoft.com/office/drawing/2014/main" id="{B9A9C5B9-FED8-5AA8-9E1F-59ACB68FEC21}"/>
              </a:ext>
            </a:extLst>
          </p:cNvPr>
          <p:cNvSpPr/>
          <p:nvPr/>
        </p:nvSpPr>
        <p:spPr>
          <a:xfrm>
            <a:off x="6457905" y="3051134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86" name="Rechteck 1185">
            <a:extLst>
              <a:ext uri="{FF2B5EF4-FFF2-40B4-BE49-F238E27FC236}">
                <a16:creationId xmlns:a16="http://schemas.microsoft.com/office/drawing/2014/main" id="{032547A7-6EDF-2D51-BF15-B03E1687E5DF}"/>
              </a:ext>
            </a:extLst>
          </p:cNvPr>
          <p:cNvSpPr/>
          <p:nvPr/>
        </p:nvSpPr>
        <p:spPr>
          <a:xfrm>
            <a:off x="6630820" y="3006402"/>
            <a:ext cx="2445312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endParaRPr lang="en-GB" sz="853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87" name="Rechteck 1186">
            <a:extLst>
              <a:ext uri="{FF2B5EF4-FFF2-40B4-BE49-F238E27FC236}">
                <a16:creationId xmlns:a16="http://schemas.microsoft.com/office/drawing/2014/main" id="{9449D0AF-0C86-57FE-D29E-E61CDB9EA23D}"/>
              </a:ext>
            </a:extLst>
          </p:cNvPr>
          <p:cNvSpPr/>
          <p:nvPr/>
        </p:nvSpPr>
        <p:spPr>
          <a:xfrm>
            <a:off x="4205990" y="3236917"/>
            <a:ext cx="1431540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endParaRPr lang="en-GB" sz="853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88" name="Rechteck 1187">
            <a:extLst>
              <a:ext uri="{FF2B5EF4-FFF2-40B4-BE49-F238E27FC236}">
                <a16:creationId xmlns:a16="http://schemas.microsoft.com/office/drawing/2014/main" id="{9C680F0C-8492-C041-D896-C8C3484177E2}"/>
              </a:ext>
            </a:extLst>
          </p:cNvPr>
          <p:cNvSpPr/>
          <p:nvPr/>
        </p:nvSpPr>
        <p:spPr>
          <a:xfrm>
            <a:off x="9115028" y="3246154"/>
            <a:ext cx="507126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endParaRPr lang="en-GB" sz="853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89" name="Rechteck 1188">
            <a:extLst>
              <a:ext uri="{FF2B5EF4-FFF2-40B4-BE49-F238E27FC236}">
                <a16:creationId xmlns:a16="http://schemas.microsoft.com/office/drawing/2014/main" id="{A597D6FD-D8A3-DB32-1CB4-6BCF8D0BD9A1}"/>
              </a:ext>
            </a:extLst>
          </p:cNvPr>
          <p:cNvSpPr/>
          <p:nvPr/>
        </p:nvSpPr>
        <p:spPr>
          <a:xfrm>
            <a:off x="5696530" y="3287404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90" name="Rechteck 1189">
            <a:extLst>
              <a:ext uri="{FF2B5EF4-FFF2-40B4-BE49-F238E27FC236}">
                <a16:creationId xmlns:a16="http://schemas.microsoft.com/office/drawing/2014/main" id="{42E1703A-53EA-8A75-E1BD-5A7C8D5E656C}"/>
              </a:ext>
            </a:extLst>
          </p:cNvPr>
          <p:cNvSpPr/>
          <p:nvPr/>
        </p:nvSpPr>
        <p:spPr>
          <a:xfrm>
            <a:off x="5848805" y="3287404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91" name="Rechteck 1190">
            <a:extLst>
              <a:ext uri="{FF2B5EF4-FFF2-40B4-BE49-F238E27FC236}">
                <a16:creationId xmlns:a16="http://schemas.microsoft.com/office/drawing/2014/main" id="{BCCA860F-21FD-5882-3989-A8ECCD5C3C7F}"/>
              </a:ext>
            </a:extLst>
          </p:cNvPr>
          <p:cNvSpPr/>
          <p:nvPr/>
        </p:nvSpPr>
        <p:spPr>
          <a:xfrm>
            <a:off x="6001080" y="3287404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92" name="Rechteck 1191">
            <a:extLst>
              <a:ext uri="{FF2B5EF4-FFF2-40B4-BE49-F238E27FC236}">
                <a16:creationId xmlns:a16="http://schemas.microsoft.com/office/drawing/2014/main" id="{E30C210F-9653-3588-E5CE-CEACA7444717}"/>
              </a:ext>
            </a:extLst>
          </p:cNvPr>
          <p:cNvSpPr/>
          <p:nvPr/>
        </p:nvSpPr>
        <p:spPr>
          <a:xfrm>
            <a:off x="6153355" y="3287404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93" name="Rechteck 1192">
            <a:extLst>
              <a:ext uri="{FF2B5EF4-FFF2-40B4-BE49-F238E27FC236}">
                <a16:creationId xmlns:a16="http://schemas.microsoft.com/office/drawing/2014/main" id="{C23A6033-9B6E-9B93-D42E-86751236DC6C}"/>
              </a:ext>
            </a:extLst>
          </p:cNvPr>
          <p:cNvSpPr/>
          <p:nvPr/>
        </p:nvSpPr>
        <p:spPr>
          <a:xfrm>
            <a:off x="6305630" y="3287404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94" name="Rechteck 1193">
            <a:extLst>
              <a:ext uri="{FF2B5EF4-FFF2-40B4-BE49-F238E27FC236}">
                <a16:creationId xmlns:a16="http://schemas.microsoft.com/office/drawing/2014/main" id="{B56E307D-E4E0-C5C7-FF3F-6A0D40B9E4A5}"/>
              </a:ext>
            </a:extLst>
          </p:cNvPr>
          <p:cNvSpPr/>
          <p:nvPr/>
        </p:nvSpPr>
        <p:spPr>
          <a:xfrm>
            <a:off x="6457905" y="3287404"/>
            <a:ext cx="96623" cy="90411"/>
          </a:xfrm>
          <a:prstGeom prst="rect">
            <a:avLst/>
          </a:prstGeom>
          <a:solidFill>
            <a:srgbClr val="D8ECEB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95" name="Rechteck 1194">
            <a:extLst>
              <a:ext uri="{FF2B5EF4-FFF2-40B4-BE49-F238E27FC236}">
                <a16:creationId xmlns:a16="http://schemas.microsoft.com/office/drawing/2014/main" id="{3A70F771-142C-3C3B-5E5D-722DC1048426}"/>
              </a:ext>
            </a:extLst>
          </p:cNvPr>
          <p:cNvSpPr/>
          <p:nvPr/>
        </p:nvSpPr>
        <p:spPr>
          <a:xfrm>
            <a:off x="6630820" y="3242672"/>
            <a:ext cx="2445312" cy="191385"/>
          </a:xfrm>
          <a:prstGeom prst="rect">
            <a:avLst/>
          </a:prstGeom>
          <a:solidFill>
            <a:srgbClr val="D8E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endParaRPr lang="en-GB" sz="853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99" name="Textfeld 48">
            <a:extLst>
              <a:ext uri="{FF2B5EF4-FFF2-40B4-BE49-F238E27FC236}">
                <a16:creationId xmlns:a16="http://schemas.microsoft.com/office/drawing/2014/main" id="{DA2D7C98-4B35-42B1-4095-6D417768389D}"/>
              </a:ext>
            </a:extLst>
          </p:cNvPr>
          <p:cNvSpPr txBox="1"/>
          <p:nvPr/>
        </p:nvSpPr>
        <p:spPr>
          <a:xfrm>
            <a:off x="6957058" y="5754842"/>
            <a:ext cx="272851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800" b="1" dirty="0">
                <a:latin typeface="Verdana" panose="020B0604030504040204" pitchFamily="34" charset="0"/>
                <a:ea typeface="Verdana" panose="020B0604030504040204" pitchFamily="34" charset="0"/>
              </a:rPr>
              <a:t>In case of new AI projects, AI incidents and if you receive third party requests, contact:</a:t>
            </a:r>
            <a:endParaRPr lang="en-GB" sz="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01" name="Textfeld 46">
            <a:extLst>
              <a:ext uri="{FF2B5EF4-FFF2-40B4-BE49-F238E27FC236}">
                <a16:creationId xmlns:a16="http://schemas.microsoft.com/office/drawing/2014/main" id="{D478E080-4F8E-9C49-66F5-CBF48703C36A}"/>
              </a:ext>
            </a:extLst>
          </p:cNvPr>
          <p:cNvSpPr txBox="1"/>
          <p:nvPr/>
        </p:nvSpPr>
        <p:spPr>
          <a:xfrm>
            <a:off x="417195" y="6046809"/>
            <a:ext cx="3501834" cy="7694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500" dirty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A 'yes' indicates that data protection, AI regulations and other laws might apply and need to be assessed</a:t>
            </a:r>
            <a:endParaRPr lang="en-GB" sz="5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8" name="Textfeld 4">
            <a:extLst>
              <a:ext uri="{FF2B5EF4-FFF2-40B4-BE49-F238E27FC236}">
                <a16:creationId xmlns:a16="http://schemas.microsoft.com/office/drawing/2014/main" id="{250E942A-2926-66B4-4108-6CF9C4833932}"/>
              </a:ext>
            </a:extLst>
          </p:cNvPr>
          <p:cNvSpPr txBox="1"/>
          <p:nvPr/>
        </p:nvSpPr>
        <p:spPr>
          <a:xfrm>
            <a:off x="798564" y="4112503"/>
            <a:ext cx="3068837" cy="18569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spcBef>
                <a:spcPts val="200"/>
              </a:spcBef>
              <a:spcAft>
                <a:spcPts val="200"/>
              </a:spcAft>
              <a:tabLst>
                <a:tab pos="540385" algn="l"/>
                <a:tab pos="900430" algn="l"/>
                <a:tab pos="1260475" algn="l"/>
                <a:tab pos="1620520" algn="l"/>
                <a:tab pos="1980565" algn="l"/>
              </a:tabLst>
            </a:pPr>
            <a:r>
              <a:rPr lang="en-GB" sz="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you have a new AI use case (or material changes), even if based on existing, approved tools, consult the person on the bottom right of this form, if any of this is a 'yes':</a:t>
            </a:r>
          </a:p>
          <a:p>
            <a:pPr marL="171450" indent="-171450" algn="just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tabLst>
                <a:tab pos="540385" algn="l"/>
                <a:tab pos="900430" algn="l"/>
                <a:tab pos="1260475" algn="l"/>
                <a:tab pos="1620520" algn="l"/>
                <a:tab pos="1980565" algn="l"/>
              </a:tabLst>
            </a:pPr>
            <a:r>
              <a:rPr lang="en-GB" sz="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will use a new provider </a:t>
            </a:r>
            <a:r>
              <a:rPr lang="en-GB" sz="800" i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GB" sz="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8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 </a:t>
            </a:r>
            <a:r>
              <a:rPr lang="en-GB" sz="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personal data, own or third-party secrets?</a:t>
            </a:r>
          </a:p>
          <a:p>
            <a:pPr marL="171450" indent="-171450" algn="just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tabLst>
                <a:tab pos="540385" algn="l"/>
                <a:tab pos="900430" algn="l"/>
                <a:tab pos="1260475" algn="l"/>
                <a:tab pos="1620520" algn="l"/>
                <a:tab pos="1980565" algn="l"/>
              </a:tabLst>
            </a:pPr>
            <a:r>
              <a:rPr lang="en-GB" sz="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will use third-party intellectual property to train AI </a:t>
            </a:r>
            <a:r>
              <a:rPr lang="en-GB" sz="80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 to let </a:t>
            </a:r>
            <a:r>
              <a:rPr lang="en-GB" sz="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 generate output we will use externally? </a:t>
            </a:r>
          </a:p>
          <a:p>
            <a:pPr marL="171450" indent="-171450" algn="just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tabLst>
                <a:tab pos="540385" algn="l"/>
                <a:tab pos="900430" algn="l"/>
                <a:tab pos="1260475" algn="l"/>
                <a:tab pos="1620520" algn="l"/>
                <a:tab pos="1980565" algn="l"/>
              </a:tabLst>
            </a:pPr>
            <a:r>
              <a:rPr lang="en-GB" sz="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will use AI to identify or analyse people based on their features or behaviour?</a:t>
            </a:r>
          </a:p>
          <a:p>
            <a:pPr marL="171450" indent="-171450" algn="just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tabLst>
                <a:tab pos="540385" algn="l"/>
                <a:tab pos="900430" algn="l"/>
                <a:tab pos="1260475" algn="l"/>
                <a:tab pos="1620520" algn="l"/>
                <a:tab pos="1980565" algn="l"/>
              </a:tabLst>
            </a:pPr>
            <a:r>
              <a:rPr lang="en-GB" sz="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will use AI to assess people at work or in education or influence people unknowingly?</a:t>
            </a:r>
          </a:p>
          <a:p>
            <a:pPr marL="171450" indent="-171450" algn="just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tabLst>
                <a:tab pos="540385" algn="l"/>
                <a:tab pos="900430" algn="l"/>
                <a:tab pos="1260475" algn="l"/>
                <a:tab pos="1620520" algn="l"/>
                <a:tab pos="1980565" algn="l"/>
              </a:tabLst>
            </a:pPr>
            <a:r>
              <a:rPr lang="en-GB" sz="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will use AI for decisions or functions that could impact people's lives or safety?</a:t>
            </a:r>
          </a:p>
        </p:txBody>
      </p:sp>
      <p:sp>
        <p:nvSpPr>
          <p:cNvPr id="38" name="Textfeld 57">
            <a:extLst>
              <a:ext uri="{FF2B5EF4-FFF2-40B4-BE49-F238E27FC236}">
                <a16:creationId xmlns:a16="http://schemas.microsoft.com/office/drawing/2014/main" id="{A757A01C-24A2-5CD5-320A-203C3643BCA6}"/>
              </a:ext>
            </a:extLst>
          </p:cNvPr>
          <p:cNvSpPr txBox="1"/>
          <p:nvPr/>
        </p:nvSpPr>
        <p:spPr>
          <a:xfrm>
            <a:off x="801511" y="3906404"/>
            <a:ext cx="298476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200"/>
              </a:spcBef>
              <a:spcAft>
                <a:spcPts val="600"/>
              </a:spcAft>
              <a:tabLst>
                <a:tab pos="540385" algn="l"/>
                <a:tab pos="900430" algn="l"/>
                <a:tab pos="1260475" algn="l"/>
                <a:tab pos="1620520" algn="l"/>
                <a:tab pos="1980565" algn="l"/>
              </a:tabLst>
            </a:pPr>
            <a:r>
              <a:rPr lang="en-GB" sz="9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 use cases relying on AI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8C71C7A-3DDA-D73D-A593-F431069D81B1}"/>
              </a:ext>
            </a:extLst>
          </p:cNvPr>
          <p:cNvSpPr/>
          <p:nvPr/>
        </p:nvSpPr>
        <p:spPr>
          <a:xfrm>
            <a:off x="4171950" y="5339073"/>
            <a:ext cx="2750821" cy="271150"/>
          </a:xfrm>
          <a:prstGeom prst="rect">
            <a:avLst/>
          </a:prstGeom>
          <a:solidFill>
            <a:srgbClr val="D8ECEB"/>
          </a:solidFill>
          <a:ln>
            <a:solidFill>
              <a:srgbClr val="D8ECE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40" name="Graphic 39" descr="Open hand with plant with solid fill">
            <a:extLst>
              <a:ext uri="{FF2B5EF4-FFF2-40B4-BE49-F238E27FC236}">
                <a16:creationId xmlns:a16="http://schemas.microsoft.com/office/drawing/2014/main" id="{F8899B1C-9B9F-00C6-3416-A1BF606F29FE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4217217" y="5347778"/>
            <a:ext cx="268315" cy="268315"/>
          </a:xfrm>
          <a:prstGeom prst="rect">
            <a:avLst/>
          </a:prstGeom>
        </p:spPr>
      </p:pic>
      <p:sp>
        <p:nvSpPr>
          <p:cNvPr id="41" name="Textfeld 46">
            <a:extLst>
              <a:ext uri="{FF2B5EF4-FFF2-40B4-BE49-F238E27FC236}">
                <a16:creationId xmlns:a16="http://schemas.microsoft.com/office/drawing/2014/main" id="{46F7AC6F-AC4F-640E-4932-7293A864C449}"/>
              </a:ext>
            </a:extLst>
          </p:cNvPr>
          <p:cNvSpPr txBox="1"/>
          <p:nvPr/>
        </p:nvSpPr>
        <p:spPr>
          <a:xfrm>
            <a:off x="4470292" y="5319789"/>
            <a:ext cx="243323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00" dirty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Be mindful of the energy AI consumes. Consider alternatives like web search when possible. </a:t>
            </a:r>
            <a:endParaRPr lang="en-GB" sz="7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930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792</Words>
  <Application>Microsoft Office PowerPoint</Application>
  <PresentationFormat>A4-Papier (210 x 297 mm)</PresentationFormat>
  <Paragraphs>73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VISCHER Short AI Policy (E)</dc:title>
  <dc:creator>VISCHER</dc:creator>
  <cp:keywords/>
  <cp:lastModifiedBy>Redzepi, Egzona (453)</cp:lastModifiedBy>
  <cp:revision>166</cp:revision>
  <cp:lastPrinted>2025-02-04T09:25:36Z</cp:lastPrinted>
  <dcterms:created xsi:type="dcterms:W3CDTF">2022-09-10T16:44:41Z</dcterms:created>
  <dcterms:modified xsi:type="dcterms:W3CDTF">2025-04-10T08:51:56Z</dcterms:modified>
</cp:coreProperties>
</file>