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1B054C-71FF-B42A-660F-7D4379F69F28}" name="Giulia Odermatt" initials="GIOD" userId="Giulia Odermatt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der-Gillies, Mairi (472)" initials="WM(" lastIdx="24" clrIdx="0">
    <p:extLst>
      <p:ext uri="{19B8F6BF-5375-455C-9EA6-DF929625EA0E}">
        <p15:presenceInfo xmlns:p15="http://schemas.microsoft.com/office/powerpoint/2012/main" userId="S-1-5-21-892016416-137515485-2861887852-7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AD8"/>
    <a:srgbClr val="D8ECEB"/>
    <a:srgbClr val="ABD5D3"/>
    <a:srgbClr val="2E5A58"/>
    <a:srgbClr val="3D3E3F"/>
    <a:srgbClr val="F7DCC9"/>
    <a:srgbClr val="EFB38C"/>
    <a:srgbClr val="BDBEBF"/>
    <a:srgbClr val="5F330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023" autoAdjust="0"/>
    <p:restoredTop sz="94673" autoAdjust="0"/>
  </p:normalViewPr>
  <p:slideViewPr>
    <p:cSldViewPr snapToGrid="0">
      <p:cViewPr varScale="1">
        <p:scale>
          <a:sx n="121" d="100"/>
          <a:sy n="121" d="100"/>
        </p:scale>
        <p:origin x="17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8E47F-EA0C-4082-84F0-B00C87500ED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AF4F2-96A4-44EF-B833-2703B2AAF5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4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F4F2-96A4-44EF-B833-2703B2AAF5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4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4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2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2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1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0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Edit master title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069">
            <a:extLst>
              <a:ext uri="{FF2B5EF4-FFF2-40B4-BE49-F238E27FC236}">
                <a16:creationId xmlns:a16="http://schemas.microsoft.com/office/drawing/2014/main" id="{C7DD796E-41BF-C664-2703-24303C2AEF63}"/>
              </a:ext>
            </a:extLst>
          </p:cNvPr>
          <p:cNvSpPr/>
          <p:nvPr/>
        </p:nvSpPr>
        <p:spPr>
          <a:xfrm>
            <a:off x="197674" y="3622081"/>
            <a:ext cx="3841269" cy="2560771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00" name="Rechteck 1199">
            <a:extLst>
              <a:ext uri="{FF2B5EF4-FFF2-40B4-BE49-F238E27FC236}">
                <a16:creationId xmlns:a16="http://schemas.microsoft.com/office/drawing/2014/main" id="{6FDAD5AE-2959-E5FD-C84A-339877FC3BC3}"/>
              </a:ext>
            </a:extLst>
          </p:cNvPr>
          <p:cNvSpPr/>
          <p:nvPr/>
        </p:nvSpPr>
        <p:spPr>
          <a:xfrm>
            <a:off x="6962348" y="5704391"/>
            <a:ext cx="2753707" cy="794340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8D2C6700-44BF-4D68-ABB5-BC87D2A56F8E}"/>
              </a:ext>
            </a:extLst>
          </p:cNvPr>
          <p:cNvSpPr/>
          <p:nvPr/>
        </p:nvSpPr>
        <p:spPr>
          <a:xfrm>
            <a:off x="4076701" y="5704391"/>
            <a:ext cx="2846070" cy="794340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B2AC422-85AF-75B0-4E82-1F8462F2C9D0}"/>
              </a:ext>
            </a:extLst>
          </p:cNvPr>
          <p:cNvSpPr/>
          <p:nvPr/>
        </p:nvSpPr>
        <p:spPr>
          <a:xfrm>
            <a:off x="6154364" y="163295"/>
            <a:ext cx="3554307" cy="437665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3C121BD-241D-738E-0ED6-FE3F94152DB1}"/>
              </a:ext>
            </a:extLst>
          </p:cNvPr>
          <p:cNvSpPr/>
          <p:nvPr/>
        </p:nvSpPr>
        <p:spPr>
          <a:xfrm>
            <a:off x="197329" y="165654"/>
            <a:ext cx="5926588" cy="437665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12C588-CC2F-13A7-0ED4-CF7CA699698B}"/>
              </a:ext>
            </a:extLst>
          </p:cNvPr>
          <p:cNvSpPr txBox="1"/>
          <p:nvPr/>
        </p:nvSpPr>
        <p:spPr>
          <a:xfrm>
            <a:off x="222696" y="213378"/>
            <a:ext cx="29218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700" dirty="0">
                <a:latin typeface="Verdana" panose="020B0604030504040204" pitchFamily="34" charset="0"/>
                <a:ea typeface="Verdana" panose="020B0604030504040204" pitchFamily="34" charset="0"/>
              </a:rPr>
              <a:t>Wie wir mit KI umgehen</a:t>
            </a:r>
            <a:r>
              <a:rPr lang="de-CH" sz="1700" spc="102" baseline="-18000" dirty="0">
                <a:solidFill>
                  <a:srgbClr val="DC5F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•</a:t>
            </a:r>
            <a:endParaRPr lang="de-CH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24F841-93FB-2C0E-23F0-7B769A4BD580}"/>
              </a:ext>
            </a:extLst>
          </p:cNvPr>
          <p:cNvSpPr txBox="1"/>
          <p:nvPr/>
        </p:nvSpPr>
        <p:spPr>
          <a:xfrm>
            <a:off x="116832" y="6555718"/>
            <a:ext cx="652526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Autor: David Rosenthal     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Alle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Rechte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vorbehalten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Keine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Rechtsberatung</a:t>
            </a:r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GB" sz="65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10.4.2025</a:t>
            </a:r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  Updates: vischer.com/ki</a:t>
            </a:r>
          </a:p>
        </p:txBody>
      </p:sp>
      <p:sp>
        <p:nvSpPr>
          <p:cNvPr id="1070" name="Rechteck 1069">
            <a:extLst>
              <a:ext uri="{FF2B5EF4-FFF2-40B4-BE49-F238E27FC236}">
                <a16:creationId xmlns:a16="http://schemas.microsoft.com/office/drawing/2014/main" id="{CEB9935F-6CEA-2803-7BDB-535718189A1A}"/>
              </a:ext>
            </a:extLst>
          </p:cNvPr>
          <p:cNvSpPr/>
          <p:nvPr/>
        </p:nvSpPr>
        <p:spPr>
          <a:xfrm>
            <a:off x="195164" y="631249"/>
            <a:ext cx="3841269" cy="2955959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9049CB7-F084-F51C-BD46-B2EFC13CF46E}"/>
              </a:ext>
            </a:extLst>
          </p:cNvPr>
          <p:cNvSpPr txBox="1"/>
          <p:nvPr/>
        </p:nvSpPr>
        <p:spPr>
          <a:xfrm>
            <a:off x="777142" y="948440"/>
            <a:ext cx="3153801" cy="26597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700" b="1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Erlaubnis</a:t>
            </a:r>
            <a:r>
              <a:rPr lang="en-GB" sz="7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Verwenden Sie nur KI-Anwendungen, die für eine solche Nutzung zugelassen sind (siehe Tabelle rechts). Verwenden Sie Ihre privaten KI-Anwendungen nicht für Unternehmenszwecke – sie verfügen möglicherweise nicht über die erforderliche Sicherheit, Schutz, Rechte oder vertraglichen Anforderungen.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700" b="1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Korrektheit</a:t>
            </a:r>
            <a:r>
              <a:rPr lang="en-GB" sz="7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7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7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Überprüfen Sie alle KI-generierten Ergebnisse auf ihre Richtigkeit und sonstige Angemessenheit, bevor Sie sie verwenden   (z.B. Voreingenommenheit) – Sie bleiben für die Verwendung solcher Inhalte verantwortlich, als wären es Ihre eigenen Arbeitsergebnisse.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7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Transparenz</a:t>
            </a:r>
            <a:r>
              <a:rPr lang="en-GB" sz="7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Informieren Sie die betroffenen Personen über die Nutzung von KI, da diese unerwartet und für sie relevant sein könnte. Die übliche tägliche KI-Unterstützung (z.B. Übersetzungen, Entwürfe, Brainstorming) muss nicht offengelegt werden.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7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Andere</a:t>
            </a:r>
            <a:r>
              <a:rPr lang="en-GB" sz="7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7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beobachten</a:t>
            </a:r>
            <a:r>
              <a:rPr lang="en-GB" sz="7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Sie </a:t>
            </a:r>
            <a:r>
              <a:rPr lang="en-GB" sz="7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vielleicht</a:t>
            </a:r>
            <a:r>
              <a:rPr lang="en-GB" sz="7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Andere Personen können möglicherweise sehen und verwenden, was Sie in die von Ihnen verwendeten KI-</a:t>
            </a:r>
            <a:r>
              <a:rPr lang="de-CH" sz="7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Anwedungen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eingeben und aus ihnen herausholen – ein Teil davon kann von der Organisation protokolliert und überprüft werden, ein Teil von den Anbietern für ihre eigenen Zwecke.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Vorfälle melden: 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es bei den von Ihnen verwendeten KI-Anwendungen zu Vorfällen kommt, einschliesslich schwerwiegender Fehler oder Fehlfunktionen, melden Sie dies unverzüglich der Person unten rechts in diesem Formular.</a:t>
            </a:r>
            <a:endParaRPr lang="en-GB" sz="7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94DBF5E-C193-A210-FAF1-F5B8AE4BC0D5}"/>
              </a:ext>
            </a:extLst>
          </p:cNvPr>
          <p:cNvSpPr/>
          <p:nvPr/>
        </p:nvSpPr>
        <p:spPr>
          <a:xfrm>
            <a:off x="4076700" y="631448"/>
            <a:ext cx="5639355" cy="5033012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54B7204-8959-ADD9-0425-C01B916454EB}"/>
              </a:ext>
            </a:extLst>
          </p:cNvPr>
          <p:cNvSpPr txBox="1"/>
          <p:nvPr/>
        </p:nvSpPr>
        <p:spPr>
          <a:xfrm>
            <a:off x="4752200" y="720656"/>
            <a:ext cx="422889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DE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KI-Anwendungen bei uns wie erlaubt sind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C029561-C007-4F72-36F3-2F8E89F26E7A}"/>
              </a:ext>
            </a:extLst>
          </p:cNvPr>
          <p:cNvSpPr/>
          <p:nvPr/>
        </p:nvSpPr>
        <p:spPr>
          <a:xfrm>
            <a:off x="4205990" y="1104880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Microsoft Copilot (Edge)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2137967-D218-9DBD-F691-527A1EAE5853}"/>
              </a:ext>
            </a:extLst>
          </p:cNvPr>
          <p:cNvSpPr/>
          <p:nvPr/>
        </p:nvSpPr>
        <p:spPr>
          <a:xfrm>
            <a:off x="6631613" y="1110635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Eigene</a:t>
            </a:r>
            <a:r>
              <a:rPr lang="en-US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Personendaten</a:t>
            </a:r>
            <a:r>
              <a:rPr lang="en-US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erlaubt</a:t>
            </a:r>
            <a:endParaRPr lang="en-US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F7E6D5C-D3C5-C251-7D92-FDE9808BB9DA}"/>
              </a:ext>
            </a:extLst>
          </p:cNvPr>
          <p:cNvSpPr txBox="1"/>
          <p:nvPr/>
        </p:nvSpPr>
        <p:spPr>
          <a:xfrm>
            <a:off x="4208108" y="929092"/>
            <a:ext cx="148719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Anwendung</a:t>
            </a:r>
            <a:endParaRPr lang="en-GB" sz="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9A38D35-652F-B1BD-D304-B42FC2E44324}"/>
              </a:ext>
            </a:extLst>
          </p:cNvPr>
          <p:cNvSpPr txBox="1"/>
          <p:nvPr/>
        </p:nvSpPr>
        <p:spPr>
          <a:xfrm>
            <a:off x="6631614" y="929092"/>
            <a:ext cx="190659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Vorgaben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Bemerkungen</a:t>
            </a:r>
            <a:endParaRPr lang="en-GB" sz="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EF4CDD0-FE13-7A90-36C6-CEF1AD1D8BD8}"/>
              </a:ext>
            </a:extLst>
          </p:cNvPr>
          <p:cNvSpPr txBox="1"/>
          <p:nvPr/>
        </p:nvSpPr>
        <p:spPr>
          <a:xfrm>
            <a:off x="9128695" y="938329"/>
            <a:ext cx="42748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Eigner</a:t>
            </a:r>
            <a:endParaRPr lang="en-GB" sz="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570FB0-3E4D-7C23-E2CE-38EB9FEB2525}"/>
              </a:ext>
            </a:extLst>
          </p:cNvPr>
          <p:cNvSpPr/>
          <p:nvPr/>
        </p:nvSpPr>
        <p:spPr>
          <a:xfrm>
            <a:off x="9115028" y="1119872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FD596C4-64E4-047D-4CEE-1EA572BF0B52}"/>
              </a:ext>
            </a:extLst>
          </p:cNvPr>
          <p:cNvSpPr/>
          <p:nvPr/>
        </p:nvSpPr>
        <p:spPr>
          <a:xfrm>
            <a:off x="4205990" y="1341951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DeepL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325D38F-8592-D908-346F-B1EEB363D5CB}"/>
              </a:ext>
            </a:extLst>
          </p:cNvPr>
          <p:cNvSpPr/>
          <p:nvPr/>
        </p:nvSpPr>
        <p:spPr>
          <a:xfrm>
            <a:off x="6631613" y="1347706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 muss </a:t>
            </a:r>
            <a:r>
              <a:rPr lang="en-US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eingelogged</a:t>
            </a:r>
            <a:r>
              <a:rPr lang="en-US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sein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AC3C665-F0C1-8456-928B-1A51FBBDC9C1}"/>
              </a:ext>
            </a:extLst>
          </p:cNvPr>
          <p:cNvSpPr/>
          <p:nvPr/>
        </p:nvSpPr>
        <p:spPr>
          <a:xfrm>
            <a:off x="9115028" y="1356943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41224EB-4B04-F484-7185-8944F847A4B3}"/>
              </a:ext>
            </a:extLst>
          </p:cNvPr>
          <p:cNvSpPr/>
          <p:nvPr/>
        </p:nvSpPr>
        <p:spPr>
          <a:xfrm>
            <a:off x="4205990" y="1579022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Red Ink (using Gemini)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2E4962-F931-F0CF-C10C-FDF1FFF1009C}"/>
              </a:ext>
            </a:extLst>
          </p:cNvPr>
          <p:cNvSpPr/>
          <p:nvPr/>
        </p:nvSpPr>
        <p:spPr>
          <a:xfrm>
            <a:off x="6631613" y="1584777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5EEAB23-E675-C868-1BFD-81D099260B6E}"/>
              </a:ext>
            </a:extLst>
          </p:cNvPr>
          <p:cNvSpPr/>
          <p:nvPr/>
        </p:nvSpPr>
        <p:spPr>
          <a:xfrm>
            <a:off x="9115028" y="159401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47F98EA-378A-A35A-F73E-E44132EDFC66}"/>
              </a:ext>
            </a:extLst>
          </p:cNvPr>
          <p:cNvSpPr/>
          <p:nvPr/>
        </p:nvSpPr>
        <p:spPr>
          <a:xfrm>
            <a:off x="4205990" y="1816093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ChatGPT Pro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0FF0158-67B8-8293-78E7-1EA9B2E4A537}"/>
              </a:ext>
            </a:extLst>
          </p:cNvPr>
          <p:cNvSpPr/>
          <p:nvPr/>
        </p:nvSpPr>
        <p:spPr>
          <a:xfrm>
            <a:off x="6631613" y="1821848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z.B.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zur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Erstellung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von </a:t>
            </a:r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Bildern</a:t>
            </a:r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5496D3E-1BEE-367B-33D2-B6E2A8316C41}"/>
              </a:ext>
            </a:extLst>
          </p:cNvPr>
          <p:cNvSpPr/>
          <p:nvPr/>
        </p:nvSpPr>
        <p:spPr>
          <a:xfrm>
            <a:off x="9115028" y="1831085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HAN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28A493C-E85A-1FE9-3FD2-67E92C7134A1}"/>
              </a:ext>
            </a:extLst>
          </p:cNvPr>
          <p:cNvSpPr/>
          <p:nvPr/>
        </p:nvSpPr>
        <p:spPr>
          <a:xfrm>
            <a:off x="4205990" y="2053164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OpenAI API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04D825D-F4EF-6F60-7D2C-8096A025185C}"/>
              </a:ext>
            </a:extLst>
          </p:cNvPr>
          <p:cNvSpPr/>
          <p:nvPr/>
        </p:nvSpPr>
        <p:spPr>
          <a:xfrm>
            <a:off x="6631613" y="2058919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7B3F997-399B-4C46-EE18-5F13962695E7}"/>
              </a:ext>
            </a:extLst>
          </p:cNvPr>
          <p:cNvSpPr/>
          <p:nvPr/>
        </p:nvSpPr>
        <p:spPr>
          <a:xfrm>
            <a:off x="9115028" y="2068156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0A1D365-2A76-8710-928E-EAD758983BD7}"/>
              </a:ext>
            </a:extLst>
          </p:cNvPr>
          <p:cNvSpPr/>
          <p:nvPr/>
        </p:nvSpPr>
        <p:spPr>
          <a:xfrm>
            <a:off x="4205990" y="2290235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Whisper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BE0BF8A-6B4D-73CB-4220-84E2F420CE1B}"/>
              </a:ext>
            </a:extLst>
          </p:cNvPr>
          <p:cNvSpPr/>
          <p:nvPr/>
        </p:nvSpPr>
        <p:spPr>
          <a:xfrm>
            <a:off x="6631613" y="2295990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Bei Offline-</a:t>
            </a:r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Nutzung</a:t>
            </a:r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335D290C-0BB8-6A23-D7B4-1EBE05A86AB9}"/>
              </a:ext>
            </a:extLst>
          </p:cNvPr>
          <p:cNvSpPr/>
          <p:nvPr/>
        </p:nvSpPr>
        <p:spPr>
          <a:xfrm>
            <a:off x="9115028" y="2299472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6CEEFC3-E690-691E-BE3F-0A08DF595876}"/>
              </a:ext>
            </a:extLst>
          </p:cNvPr>
          <p:cNvSpPr/>
          <p:nvPr/>
        </p:nvSpPr>
        <p:spPr>
          <a:xfrm>
            <a:off x="4205990" y="2527306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7313807-4516-6F64-C4C2-0ADFCA32DC1B}"/>
              </a:ext>
            </a:extLst>
          </p:cNvPr>
          <p:cNvSpPr/>
          <p:nvPr/>
        </p:nvSpPr>
        <p:spPr>
          <a:xfrm>
            <a:off x="6631613" y="2533061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A1D5911-16ED-9898-DEE6-83957BEA988A}"/>
              </a:ext>
            </a:extLst>
          </p:cNvPr>
          <p:cNvSpPr/>
          <p:nvPr/>
        </p:nvSpPr>
        <p:spPr>
          <a:xfrm>
            <a:off x="9115028" y="2536543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621C2B5-2B9E-3B93-EBDF-AB5E4276914B}"/>
              </a:ext>
            </a:extLst>
          </p:cNvPr>
          <p:cNvSpPr/>
          <p:nvPr/>
        </p:nvSpPr>
        <p:spPr>
          <a:xfrm>
            <a:off x="4205990" y="276437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12EEBBF-6352-6E00-11DC-38B159CA12DF}"/>
              </a:ext>
            </a:extLst>
          </p:cNvPr>
          <p:cNvSpPr/>
          <p:nvPr/>
        </p:nvSpPr>
        <p:spPr>
          <a:xfrm>
            <a:off x="9115028" y="277361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2" name="Grafik 41" descr="Auge mit einfarbiger Füllung">
            <a:extLst>
              <a:ext uri="{FF2B5EF4-FFF2-40B4-BE49-F238E27FC236}">
                <a16:creationId xmlns:a16="http://schemas.microsoft.com/office/drawing/2014/main" id="{D8C0A620-D089-A7CC-26CB-C6A3841EA5A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123" y="1552798"/>
            <a:ext cx="382731" cy="382731"/>
          </a:xfrm>
          <a:prstGeom prst="rect">
            <a:avLst/>
          </a:prstGeom>
        </p:spPr>
      </p:pic>
      <p:sp>
        <p:nvSpPr>
          <p:cNvPr id="46" name="Rechteck 45">
            <a:extLst>
              <a:ext uri="{FF2B5EF4-FFF2-40B4-BE49-F238E27FC236}">
                <a16:creationId xmlns:a16="http://schemas.microsoft.com/office/drawing/2014/main" id="{47E99D76-2ADC-738A-6A04-0ED5E047F4D6}"/>
              </a:ext>
            </a:extLst>
          </p:cNvPr>
          <p:cNvSpPr/>
          <p:nvPr/>
        </p:nvSpPr>
        <p:spPr>
          <a:xfrm>
            <a:off x="7043950" y="6189169"/>
            <a:ext cx="2578204" cy="206211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petra.muster@abc.ch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7F3CD2B1-E9AE-9C06-F950-104BACAC6A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2069" y="213256"/>
            <a:ext cx="602312" cy="338966"/>
          </a:xfrm>
          <a:prstGeom prst="rect">
            <a:avLst/>
          </a:prstGeom>
        </p:spPr>
      </p:pic>
      <p:sp>
        <p:nvSpPr>
          <p:cNvPr id="51" name="Textfeld 48">
            <a:extLst>
              <a:ext uri="{FF2B5EF4-FFF2-40B4-BE49-F238E27FC236}">
                <a16:creationId xmlns:a16="http://schemas.microsoft.com/office/drawing/2014/main" id="{06946C2F-B846-8064-06F2-2107E0DFBCFA}"/>
              </a:ext>
            </a:extLst>
          </p:cNvPr>
          <p:cNvSpPr txBox="1"/>
          <p:nvPr/>
        </p:nvSpPr>
        <p:spPr>
          <a:xfrm>
            <a:off x="6217921" y="236326"/>
            <a:ext cx="2675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700" dirty="0">
                <a:latin typeface="Verdana" panose="020B0604030504040204" pitchFamily="34" charset="0"/>
                <a:ea typeface="Verdana" panose="020B0604030504040204" pitchFamily="34" charset="0"/>
              </a:rPr>
              <a:t>KI in der Arbeit sicher, sinnvoll und erlaubt nutzen? Hier das kurze Video dazu: https://vischer.link/ki-intro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A099D43-A6A6-864A-55EF-B38534CA821C}"/>
              </a:ext>
            </a:extLst>
          </p:cNvPr>
          <p:cNvSpPr/>
          <p:nvPr/>
        </p:nvSpPr>
        <p:spPr>
          <a:xfrm>
            <a:off x="197330" y="6243784"/>
            <a:ext cx="3841270" cy="258457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feld 48">
            <a:extLst>
              <a:ext uri="{FF2B5EF4-FFF2-40B4-BE49-F238E27FC236}">
                <a16:creationId xmlns:a16="http://schemas.microsoft.com/office/drawing/2014/main" id="{098D0087-DA04-979C-1FC3-F07A1A8368D7}"/>
              </a:ext>
            </a:extLst>
          </p:cNvPr>
          <p:cNvSpPr txBox="1"/>
          <p:nvPr/>
        </p:nvSpPr>
        <p:spPr>
          <a:xfrm>
            <a:off x="222695" y="6257723"/>
            <a:ext cx="3291121" cy="200055"/>
          </a:xfrm>
          <a:prstGeom prst="rect">
            <a:avLst/>
          </a:prstGeom>
          <a:noFill/>
        </p:spPr>
        <p:txBody>
          <a:bodyPr wrap="square" rIns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700" dirty="0">
                <a:latin typeface="Verdana" panose="020B0604030504040204" pitchFamily="34" charset="0"/>
                <a:ea typeface="Verdana" panose="020B0604030504040204" pitchFamily="34" charset="0"/>
              </a:rPr>
              <a:t>Dies ist eine </a:t>
            </a:r>
            <a:r>
              <a:rPr lang="de-DE" sz="700" b="1" dirty="0">
                <a:latin typeface="Verdana" panose="020B0604030504040204" pitchFamily="34" charset="0"/>
                <a:ea typeface="Verdana" panose="020B0604030504040204" pitchFamily="34" charset="0"/>
              </a:rPr>
              <a:t>Weisung an alle Mitarbeitenden</a:t>
            </a:r>
            <a:r>
              <a:rPr lang="de-DE" sz="700" dirty="0">
                <a:latin typeface="Verdana" panose="020B0604030504040204" pitchFamily="34" charset="0"/>
                <a:ea typeface="Verdana" panose="020B0604030504040204" pitchFamily="34" charset="0"/>
              </a:rPr>
              <a:t>. Erlassen am: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32EAE298-23AC-5150-EA65-5F1EB6703553}"/>
              </a:ext>
            </a:extLst>
          </p:cNvPr>
          <p:cNvSpPr/>
          <p:nvPr/>
        </p:nvSpPr>
        <p:spPr>
          <a:xfrm>
            <a:off x="3164204" y="6271714"/>
            <a:ext cx="830575" cy="200004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7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9" name="Grafik 58" descr="Ein Bild, das Schwarz, Schrift, Screenshot, Design enthält.&#10;&#10;Automatisch generierte Beschreibung">
            <a:extLst>
              <a:ext uri="{FF2B5EF4-FFF2-40B4-BE49-F238E27FC236}">
                <a16:creationId xmlns:a16="http://schemas.microsoft.com/office/drawing/2014/main" id="{FEB5A49B-51B0-35C1-13F6-92766020539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028" y="6511550"/>
            <a:ext cx="664768" cy="288262"/>
          </a:xfrm>
          <a:prstGeom prst="rect">
            <a:avLst/>
          </a:prstGeom>
        </p:spPr>
      </p:pic>
      <p:pic>
        <p:nvPicPr>
          <p:cNvPr id="62" name="Grafik 61">
            <a:extLst>
              <a:ext uri="{FF2B5EF4-FFF2-40B4-BE49-F238E27FC236}">
                <a16:creationId xmlns:a16="http://schemas.microsoft.com/office/drawing/2014/main" id="{CA9BFA43-11F3-91C3-ED88-19EA3121BE3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26538" y="6581055"/>
            <a:ext cx="133775" cy="133775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B2F525C5-4AA3-61EB-1BAA-6ACEB6B185DE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73251" y="6581055"/>
            <a:ext cx="133775" cy="133775"/>
          </a:xfrm>
          <a:prstGeom prst="rect">
            <a:avLst/>
          </a:prstGeom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154D6CCC-9A09-42BB-CA20-3751024BDCD3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19964" y="6581055"/>
            <a:ext cx="133775" cy="133775"/>
          </a:xfrm>
          <a:prstGeom prst="rect">
            <a:avLst/>
          </a:prstGeom>
        </p:spPr>
      </p:pic>
      <p:sp>
        <p:nvSpPr>
          <p:cNvPr id="47" name="Textfeld 48">
            <a:extLst>
              <a:ext uri="{FF2B5EF4-FFF2-40B4-BE49-F238E27FC236}">
                <a16:creationId xmlns:a16="http://schemas.microsoft.com/office/drawing/2014/main" id="{FE4F8248-F628-9B17-CAFA-370B895EB4EE}"/>
              </a:ext>
            </a:extLst>
          </p:cNvPr>
          <p:cNvSpPr txBox="1"/>
          <p:nvPr/>
        </p:nvSpPr>
        <p:spPr>
          <a:xfrm>
            <a:off x="4076701" y="5686286"/>
            <a:ext cx="284607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CH" sz="700" b="1" dirty="0">
                <a:latin typeface="Verdana" panose="020B0604030504040204" pitchFamily="34" charset="0"/>
                <a:ea typeface="Verdana" panose="020B0604030504040204" pitchFamily="34" charset="0"/>
              </a:rPr>
              <a:t>Haben Sie Fragen oder Probleme bzgl. der oben genannten Anwendungen, wenden Sie sich an den genannten Eigner.</a:t>
            </a:r>
            <a:endParaRPr lang="de-CH" sz="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46DB53D-1A83-4B9C-F786-DCAE36064B0E}"/>
              </a:ext>
            </a:extLst>
          </p:cNvPr>
          <p:cNvSpPr/>
          <p:nvPr/>
        </p:nvSpPr>
        <p:spPr>
          <a:xfrm>
            <a:off x="569653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0A6E0350-9D2F-FB10-16C2-E7328AD0B0F7}"/>
              </a:ext>
            </a:extLst>
          </p:cNvPr>
          <p:cNvSpPr/>
          <p:nvPr/>
        </p:nvSpPr>
        <p:spPr>
          <a:xfrm>
            <a:off x="584880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392B7B2B-E812-3E19-DBE3-53B79E82900A}"/>
              </a:ext>
            </a:extLst>
          </p:cNvPr>
          <p:cNvSpPr/>
          <p:nvPr/>
        </p:nvSpPr>
        <p:spPr>
          <a:xfrm>
            <a:off x="600108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922EB55-7DEE-03D5-56B5-526D09E0B7DC}"/>
              </a:ext>
            </a:extLst>
          </p:cNvPr>
          <p:cNvSpPr/>
          <p:nvPr/>
        </p:nvSpPr>
        <p:spPr>
          <a:xfrm>
            <a:off x="615335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F83C1C3-CEAE-86A3-BEF0-A22FD9CD27C9}"/>
              </a:ext>
            </a:extLst>
          </p:cNvPr>
          <p:cNvSpPr/>
          <p:nvPr/>
        </p:nvSpPr>
        <p:spPr>
          <a:xfrm>
            <a:off x="630563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7ACC94D-C426-BC59-68CC-BA2256747899}"/>
              </a:ext>
            </a:extLst>
          </p:cNvPr>
          <p:cNvSpPr/>
          <p:nvPr/>
        </p:nvSpPr>
        <p:spPr>
          <a:xfrm>
            <a:off x="645790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F02C86F4-4F40-2BBB-1552-1152C160DC06}"/>
              </a:ext>
            </a:extLst>
          </p:cNvPr>
          <p:cNvSpPr/>
          <p:nvPr/>
        </p:nvSpPr>
        <p:spPr>
          <a:xfrm>
            <a:off x="6630820" y="277013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B83A5748-7296-C814-4C85-5D1865490C8A}"/>
              </a:ext>
            </a:extLst>
          </p:cNvPr>
          <p:cNvSpPr txBox="1"/>
          <p:nvPr/>
        </p:nvSpPr>
        <p:spPr>
          <a:xfrm>
            <a:off x="5664951" y="926639"/>
            <a:ext cx="93016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Erlaubter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Input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1E37E5A7-5C9B-D1E7-6EDD-C592218409EF}"/>
              </a:ext>
            </a:extLst>
          </p:cNvPr>
          <p:cNvSpPr/>
          <p:nvPr/>
        </p:nvSpPr>
        <p:spPr>
          <a:xfrm>
            <a:off x="569607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53F61DC-C08C-EFAF-679E-7F83CBC2104F}"/>
              </a:ext>
            </a:extLst>
          </p:cNvPr>
          <p:cNvSpPr/>
          <p:nvPr/>
        </p:nvSpPr>
        <p:spPr>
          <a:xfrm>
            <a:off x="584834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EE5F6A53-8B94-DFE9-53A8-2526A0DF29A4}"/>
              </a:ext>
            </a:extLst>
          </p:cNvPr>
          <p:cNvSpPr/>
          <p:nvPr/>
        </p:nvSpPr>
        <p:spPr>
          <a:xfrm>
            <a:off x="600062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EBBC3411-7C14-C6DF-2C6A-6FDA5E622247}"/>
              </a:ext>
            </a:extLst>
          </p:cNvPr>
          <p:cNvSpPr/>
          <p:nvPr/>
        </p:nvSpPr>
        <p:spPr>
          <a:xfrm>
            <a:off x="615289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C8ACD92E-B63F-DC2E-D130-06D4B9ECE45B}"/>
              </a:ext>
            </a:extLst>
          </p:cNvPr>
          <p:cNvSpPr/>
          <p:nvPr/>
        </p:nvSpPr>
        <p:spPr>
          <a:xfrm>
            <a:off x="630517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4828C40-8E15-2E9E-510E-EACC588A550D}"/>
              </a:ext>
            </a:extLst>
          </p:cNvPr>
          <p:cNvSpPr/>
          <p:nvPr/>
        </p:nvSpPr>
        <p:spPr>
          <a:xfrm>
            <a:off x="645744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CDBE475-49EE-B20B-61D0-743D6279A5BB}"/>
              </a:ext>
            </a:extLst>
          </p:cNvPr>
          <p:cNvSpPr/>
          <p:nvPr/>
        </p:nvSpPr>
        <p:spPr>
          <a:xfrm>
            <a:off x="569561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CD44F4C6-FBF6-45D2-F453-7A004A67ABB9}"/>
              </a:ext>
            </a:extLst>
          </p:cNvPr>
          <p:cNvSpPr/>
          <p:nvPr/>
        </p:nvSpPr>
        <p:spPr>
          <a:xfrm>
            <a:off x="584788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678C47F3-9D8A-2BFB-B1A9-1AD2DF6806FA}"/>
              </a:ext>
            </a:extLst>
          </p:cNvPr>
          <p:cNvSpPr/>
          <p:nvPr/>
        </p:nvSpPr>
        <p:spPr>
          <a:xfrm>
            <a:off x="600016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960A4F3A-B79E-A414-3402-AAA04064D1D9}"/>
              </a:ext>
            </a:extLst>
          </p:cNvPr>
          <p:cNvSpPr/>
          <p:nvPr/>
        </p:nvSpPr>
        <p:spPr>
          <a:xfrm>
            <a:off x="615243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3290DD8-E16F-873C-8A3D-602CCF616FA2}"/>
              </a:ext>
            </a:extLst>
          </p:cNvPr>
          <p:cNvSpPr/>
          <p:nvPr/>
        </p:nvSpPr>
        <p:spPr>
          <a:xfrm>
            <a:off x="630471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15E06676-71A7-093D-F1B1-9395D30F21E4}"/>
              </a:ext>
            </a:extLst>
          </p:cNvPr>
          <p:cNvSpPr/>
          <p:nvPr/>
        </p:nvSpPr>
        <p:spPr>
          <a:xfrm>
            <a:off x="645698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B9478E4E-284A-AAF3-C2C3-CE46B74C9545}"/>
              </a:ext>
            </a:extLst>
          </p:cNvPr>
          <p:cNvSpPr/>
          <p:nvPr/>
        </p:nvSpPr>
        <p:spPr>
          <a:xfrm>
            <a:off x="569515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D5DD284-4E3C-9B7B-BD21-A2DB2FE8B5B0}"/>
              </a:ext>
            </a:extLst>
          </p:cNvPr>
          <p:cNvSpPr/>
          <p:nvPr/>
        </p:nvSpPr>
        <p:spPr>
          <a:xfrm>
            <a:off x="584742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824B22B8-3FD5-5DA7-C85F-5F02464E0461}"/>
              </a:ext>
            </a:extLst>
          </p:cNvPr>
          <p:cNvSpPr/>
          <p:nvPr/>
        </p:nvSpPr>
        <p:spPr>
          <a:xfrm>
            <a:off x="599970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D5C01B14-5E09-3C6E-90B7-50624A5AD520}"/>
              </a:ext>
            </a:extLst>
          </p:cNvPr>
          <p:cNvSpPr/>
          <p:nvPr/>
        </p:nvSpPr>
        <p:spPr>
          <a:xfrm>
            <a:off x="615197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9DF251F8-8A7C-FCF4-B28D-45E33CF1E444}"/>
              </a:ext>
            </a:extLst>
          </p:cNvPr>
          <p:cNvSpPr/>
          <p:nvPr/>
        </p:nvSpPr>
        <p:spPr>
          <a:xfrm>
            <a:off x="630425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7A5CF065-3CA6-713F-4D47-D0783FFD4917}"/>
              </a:ext>
            </a:extLst>
          </p:cNvPr>
          <p:cNvSpPr/>
          <p:nvPr/>
        </p:nvSpPr>
        <p:spPr>
          <a:xfrm>
            <a:off x="645652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316256A9-F224-E156-6F07-CD79BCB7D4BA}"/>
              </a:ext>
            </a:extLst>
          </p:cNvPr>
          <p:cNvSpPr/>
          <p:nvPr/>
        </p:nvSpPr>
        <p:spPr>
          <a:xfrm>
            <a:off x="569469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3F77D953-D821-E287-A44B-E47D19731156}"/>
              </a:ext>
            </a:extLst>
          </p:cNvPr>
          <p:cNvSpPr/>
          <p:nvPr/>
        </p:nvSpPr>
        <p:spPr>
          <a:xfrm>
            <a:off x="584696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4B500DA-1ABB-1528-96B5-77F01FECA98E}"/>
              </a:ext>
            </a:extLst>
          </p:cNvPr>
          <p:cNvSpPr/>
          <p:nvPr/>
        </p:nvSpPr>
        <p:spPr>
          <a:xfrm>
            <a:off x="599924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D9E3985B-8908-6542-74F4-A58173F93597}"/>
              </a:ext>
            </a:extLst>
          </p:cNvPr>
          <p:cNvSpPr/>
          <p:nvPr/>
        </p:nvSpPr>
        <p:spPr>
          <a:xfrm>
            <a:off x="615151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9D5E155E-8282-E22E-904C-A09CFA31C51E}"/>
              </a:ext>
            </a:extLst>
          </p:cNvPr>
          <p:cNvSpPr/>
          <p:nvPr/>
        </p:nvSpPr>
        <p:spPr>
          <a:xfrm>
            <a:off x="630379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6A6521D3-7335-1DEF-C6D4-09E7FB68DE24}"/>
              </a:ext>
            </a:extLst>
          </p:cNvPr>
          <p:cNvSpPr/>
          <p:nvPr/>
        </p:nvSpPr>
        <p:spPr>
          <a:xfrm>
            <a:off x="645606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211EFBC8-EB16-8476-39E4-2AAD085E7162}"/>
              </a:ext>
            </a:extLst>
          </p:cNvPr>
          <p:cNvSpPr/>
          <p:nvPr/>
        </p:nvSpPr>
        <p:spPr>
          <a:xfrm>
            <a:off x="569423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8BF1A63F-BDAC-A5C7-398F-19EED3439844}"/>
              </a:ext>
            </a:extLst>
          </p:cNvPr>
          <p:cNvSpPr/>
          <p:nvPr/>
        </p:nvSpPr>
        <p:spPr>
          <a:xfrm>
            <a:off x="584651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01C8D3D-8288-DF5E-9BF6-D6DF98B54971}"/>
              </a:ext>
            </a:extLst>
          </p:cNvPr>
          <p:cNvSpPr/>
          <p:nvPr/>
        </p:nvSpPr>
        <p:spPr>
          <a:xfrm>
            <a:off x="599878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656B01F9-39CB-C68D-466C-BE59CCCA49A8}"/>
              </a:ext>
            </a:extLst>
          </p:cNvPr>
          <p:cNvSpPr/>
          <p:nvPr/>
        </p:nvSpPr>
        <p:spPr>
          <a:xfrm>
            <a:off x="615106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C4330666-029E-E9D2-6728-61665B1F5C87}"/>
              </a:ext>
            </a:extLst>
          </p:cNvPr>
          <p:cNvSpPr/>
          <p:nvPr/>
        </p:nvSpPr>
        <p:spPr>
          <a:xfrm>
            <a:off x="630333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005395FB-1BD7-B7AA-6831-CFED99D7539A}"/>
              </a:ext>
            </a:extLst>
          </p:cNvPr>
          <p:cNvSpPr/>
          <p:nvPr/>
        </p:nvSpPr>
        <p:spPr>
          <a:xfrm>
            <a:off x="645561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F2837BB8-C6F2-C7B7-DFA1-967459A45177}"/>
              </a:ext>
            </a:extLst>
          </p:cNvPr>
          <p:cNvSpPr/>
          <p:nvPr/>
        </p:nvSpPr>
        <p:spPr>
          <a:xfrm>
            <a:off x="569377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952F007-AA5D-9CC6-6D67-0C3EA1E130FE}"/>
              </a:ext>
            </a:extLst>
          </p:cNvPr>
          <p:cNvSpPr/>
          <p:nvPr/>
        </p:nvSpPr>
        <p:spPr>
          <a:xfrm>
            <a:off x="584605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FE479F5B-0524-3D40-8E7A-263F41FE182E}"/>
              </a:ext>
            </a:extLst>
          </p:cNvPr>
          <p:cNvSpPr/>
          <p:nvPr/>
        </p:nvSpPr>
        <p:spPr>
          <a:xfrm>
            <a:off x="599832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0B364424-5233-CB8A-8FCB-6A969FCE695F}"/>
              </a:ext>
            </a:extLst>
          </p:cNvPr>
          <p:cNvSpPr/>
          <p:nvPr/>
        </p:nvSpPr>
        <p:spPr>
          <a:xfrm>
            <a:off x="615060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2A5604B0-5930-5E3C-A94E-B136DED88F01}"/>
              </a:ext>
            </a:extLst>
          </p:cNvPr>
          <p:cNvSpPr/>
          <p:nvPr/>
        </p:nvSpPr>
        <p:spPr>
          <a:xfrm>
            <a:off x="630287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35DC13B-C1FB-F441-9D54-857AA2E609AD}"/>
              </a:ext>
            </a:extLst>
          </p:cNvPr>
          <p:cNvSpPr/>
          <p:nvPr/>
        </p:nvSpPr>
        <p:spPr>
          <a:xfrm>
            <a:off x="645515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301746A1-B615-BC89-33A5-A33711700110}"/>
              </a:ext>
            </a:extLst>
          </p:cNvPr>
          <p:cNvSpPr/>
          <p:nvPr/>
        </p:nvSpPr>
        <p:spPr>
          <a:xfrm>
            <a:off x="569331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A0695E5-7441-593D-7367-8B6E304EDA48}"/>
              </a:ext>
            </a:extLst>
          </p:cNvPr>
          <p:cNvSpPr/>
          <p:nvPr/>
        </p:nvSpPr>
        <p:spPr>
          <a:xfrm>
            <a:off x="584559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B5CA493A-82CE-AC63-8437-901DCED10623}"/>
              </a:ext>
            </a:extLst>
          </p:cNvPr>
          <p:cNvSpPr/>
          <p:nvPr/>
        </p:nvSpPr>
        <p:spPr>
          <a:xfrm>
            <a:off x="599786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43E9664A-B86A-5422-7788-0A8328723479}"/>
              </a:ext>
            </a:extLst>
          </p:cNvPr>
          <p:cNvSpPr/>
          <p:nvPr/>
        </p:nvSpPr>
        <p:spPr>
          <a:xfrm>
            <a:off x="615014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78B88378-7172-7F0C-6C7D-C22068CBFAF9}"/>
              </a:ext>
            </a:extLst>
          </p:cNvPr>
          <p:cNvSpPr/>
          <p:nvPr/>
        </p:nvSpPr>
        <p:spPr>
          <a:xfrm>
            <a:off x="630241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3456163-0C4D-D3E4-7CB6-CCDB4F009CAA}"/>
              </a:ext>
            </a:extLst>
          </p:cNvPr>
          <p:cNvSpPr/>
          <p:nvPr/>
        </p:nvSpPr>
        <p:spPr>
          <a:xfrm>
            <a:off x="645469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D0D7F4C4-09BB-2A0A-CE4D-69890EFF2A59}"/>
              </a:ext>
            </a:extLst>
          </p:cNvPr>
          <p:cNvSpPr txBox="1"/>
          <p:nvPr/>
        </p:nvSpPr>
        <p:spPr>
          <a:xfrm>
            <a:off x="4141300" y="3560308"/>
            <a:ext cx="1539490" cy="534368"/>
          </a:xfrm>
          <a:prstGeom prst="rect">
            <a:avLst/>
          </a:prstGeom>
          <a:noFill/>
          <a:ln>
            <a:noFill/>
          </a:ln>
        </p:spPr>
        <p:txBody>
          <a:bodyPr wrap="square" lIns="54000" tIns="36000" rIns="54000" bIns="36000" rtlCol="0">
            <a:spAutoFit/>
          </a:bodyPr>
          <a:lstStyle/>
          <a:p>
            <a:pPr algn="r"/>
            <a:r>
              <a:rPr lang="de-CH" sz="75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Personendaten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d.h. alle Angaben über andere, bei denen für Dritte erkennbar ist, um wen es geht</a:t>
            </a:r>
            <a:endParaRPr lang="en-US" sz="750" dirty="0"/>
          </a:p>
        </p:txBody>
      </p:sp>
      <p:cxnSp>
        <p:nvCxnSpPr>
          <p:cNvPr id="116" name="Verbinder: gewinkelt 115">
            <a:extLst>
              <a:ext uri="{FF2B5EF4-FFF2-40B4-BE49-F238E27FC236}">
                <a16:creationId xmlns:a16="http://schemas.microsoft.com/office/drawing/2014/main" id="{42E5F82F-2C56-C884-719E-837EBAABD0AE}"/>
              </a:ext>
            </a:extLst>
          </p:cNvPr>
          <p:cNvCxnSpPr>
            <a:cxnSpLocks/>
          </p:cNvCxnSpPr>
          <p:nvPr/>
        </p:nvCxnSpPr>
        <p:spPr>
          <a:xfrm flipV="1">
            <a:off x="5680790" y="3437405"/>
            <a:ext cx="64052" cy="392627"/>
          </a:xfrm>
          <a:prstGeom prst="bentConnector2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>
            <a:extLst>
              <a:ext uri="{FF2B5EF4-FFF2-40B4-BE49-F238E27FC236}">
                <a16:creationId xmlns:a16="http://schemas.microsoft.com/office/drawing/2014/main" id="{A1CF56A2-2836-99FD-0EFC-CCBE1AE2F344}"/>
              </a:ext>
            </a:extLst>
          </p:cNvPr>
          <p:cNvSpPr txBox="1"/>
          <p:nvPr/>
        </p:nvSpPr>
        <p:spPr>
          <a:xfrm>
            <a:off x="4084979" y="4080207"/>
            <a:ext cx="1624040" cy="1342281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pPr algn="r"/>
            <a:r>
              <a:rPr lang="de-CH" sz="750" b="1" dirty="0">
                <a:solidFill>
                  <a:schemeClr val="accent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Sensible Personendaten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d.h. Daten über Gesundheit, Rasse, Ethnie, religiöse, </a:t>
            </a:r>
            <a:r>
              <a:rPr lang="de-CH" sz="75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politische, weltanschauliche Ansichten oder Tätigkeiten, 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Intimsphäre, verwaltungs- od. strafrechtliche Verfolgung od. Sanktionen, Sozialhilfe, genetische und eindeutig identifizierende biometrische Daten</a:t>
            </a:r>
            <a:endParaRPr lang="en-US" sz="750" dirty="0"/>
          </a:p>
        </p:txBody>
      </p:sp>
      <p:cxnSp>
        <p:nvCxnSpPr>
          <p:cNvPr id="119" name="Verbinder: gewinkelt 118">
            <a:extLst>
              <a:ext uri="{FF2B5EF4-FFF2-40B4-BE49-F238E27FC236}">
                <a16:creationId xmlns:a16="http://schemas.microsoft.com/office/drawing/2014/main" id="{A4060E9F-0972-130D-31A6-76FE91EE1D16}"/>
              </a:ext>
            </a:extLst>
          </p:cNvPr>
          <p:cNvCxnSpPr>
            <a:cxnSpLocks/>
          </p:cNvCxnSpPr>
          <p:nvPr/>
        </p:nvCxnSpPr>
        <p:spPr>
          <a:xfrm flipV="1">
            <a:off x="5700737" y="3437405"/>
            <a:ext cx="196380" cy="1381325"/>
          </a:xfrm>
          <a:prstGeom prst="bentConnector2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>
            <a:extLst>
              <a:ext uri="{FF2B5EF4-FFF2-40B4-BE49-F238E27FC236}">
                <a16:creationId xmlns:a16="http://schemas.microsoft.com/office/drawing/2014/main" id="{AFA00E7F-B7D7-1C65-F29F-CF889126B414}"/>
              </a:ext>
            </a:extLst>
          </p:cNvPr>
          <p:cNvSpPr txBox="1"/>
          <p:nvPr/>
        </p:nvSpPr>
        <p:spPr>
          <a:xfrm>
            <a:off x="6757747" y="3559163"/>
            <a:ext cx="2713259" cy="565146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cxnSp>
        <p:nvCxnSpPr>
          <p:cNvPr id="1024" name="Verbinder: gewinkelt 1023">
            <a:extLst>
              <a:ext uri="{FF2B5EF4-FFF2-40B4-BE49-F238E27FC236}">
                <a16:creationId xmlns:a16="http://schemas.microsoft.com/office/drawing/2014/main" id="{18F4DB3E-57B8-03A7-1627-B428FD32323A}"/>
              </a:ext>
            </a:extLst>
          </p:cNvPr>
          <p:cNvCxnSpPr>
            <a:cxnSpLocks/>
          </p:cNvCxnSpPr>
          <p:nvPr/>
        </p:nvCxnSpPr>
        <p:spPr>
          <a:xfrm rot="10800000">
            <a:off x="6526538" y="3437490"/>
            <a:ext cx="87700" cy="40687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feld 1027">
            <a:extLst>
              <a:ext uri="{FF2B5EF4-FFF2-40B4-BE49-F238E27FC236}">
                <a16:creationId xmlns:a16="http://schemas.microsoft.com/office/drawing/2014/main" id="{C27ED014-4010-7C44-1A60-0851BE0C9AA5}"/>
              </a:ext>
            </a:extLst>
          </p:cNvPr>
          <p:cNvSpPr txBox="1"/>
          <p:nvPr/>
        </p:nvSpPr>
        <p:spPr>
          <a:xfrm>
            <a:off x="6593917" y="4126908"/>
            <a:ext cx="2855191" cy="418952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Informationen, die (soweit anwendbar) dem </a:t>
            </a:r>
            <a:r>
              <a:rPr lang="de-CH" sz="75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Berufs- oder Amtsgeheimnis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einer besonderen gesetzlichen Schweigepflicht (z.B. BVG) unterstehen</a:t>
            </a:r>
            <a:endParaRPr lang="en-US" sz="750" dirty="0"/>
          </a:p>
        </p:txBody>
      </p:sp>
      <p:cxnSp>
        <p:nvCxnSpPr>
          <p:cNvPr id="1031" name="Verbinder: gewinkelt 1030">
            <a:extLst>
              <a:ext uri="{FF2B5EF4-FFF2-40B4-BE49-F238E27FC236}">
                <a16:creationId xmlns:a16="http://schemas.microsoft.com/office/drawing/2014/main" id="{41DC8FE3-8FA6-4005-2DFE-B036164FAC2D}"/>
              </a:ext>
            </a:extLst>
          </p:cNvPr>
          <p:cNvCxnSpPr>
            <a:cxnSpLocks/>
          </p:cNvCxnSpPr>
          <p:nvPr/>
        </p:nvCxnSpPr>
        <p:spPr>
          <a:xfrm rot="10800000">
            <a:off x="6353943" y="3437406"/>
            <a:ext cx="239975" cy="984069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Textfeld 1033">
            <a:extLst>
              <a:ext uri="{FF2B5EF4-FFF2-40B4-BE49-F238E27FC236}">
                <a16:creationId xmlns:a16="http://schemas.microsoft.com/office/drawing/2014/main" id="{69622F07-F1D1-CB9A-1E64-93E822387A52}"/>
              </a:ext>
            </a:extLst>
          </p:cNvPr>
          <p:cNvSpPr txBox="1"/>
          <p:nvPr/>
        </p:nvSpPr>
        <p:spPr>
          <a:xfrm>
            <a:off x="6593917" y="4521565"/>
            <a:ext cx="2904413" cy="534368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Andere </a:t>
            </a:r>
            <a:r>
              <a:rPr lang="de-CH" sz="75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vertrauliche oder geschützte Informationen 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Dritter, soweit kein(e) Geheimhaltungsverpflichtung bzw. Lizenzvertrag besteht, welche(r) eine KI-Nutzung dieser Inhalte verbietet, selbst für eigene interne Zwecke</a:t>
            </a:r>
            <a:endParaRPr lang="en-US" sz="750" dirty="0"/>
          </a:p>
        </p:txBody>
      </p:sp>
      <p:sp>
        <p:nvSpPr>
          <p:cNvPr id="1035" name="Textfeld 1034">
            <a:extLst>
              <a:ext uri="{FF2B5EF4-FFF2-40B4-BE49-F238E27FC236}">
                <a16:creationId xmlns:a16="http://schemas.microsoft.com/office/drawing/2014/main" id="{66D63AFB-A046-21DD-F242-005817B0FC0B}"/>
              </a:ext>
            </a:extLst>
          </p:cNvPr>
          <p:cNvSpPr txBox="1"/>
          <p:nvPr/>
        </p:nvSpPr>
        <p:spPr>
          <a:xfrm>
            <a:off x="6593917" y="5025446"/>
            <a:ext cx="2855191" cy="303536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Unsere </a:t>
            </a:r>
            <a:r>
              <a:rPr lang="de-CH" sz="75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eigenen Geschäftsgeheimnisse</a:t>
            </a:r>
            <a:r>
              <a:rPr lang="de-CH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z.B. Pläne und interne Kennzahlen, sofern nicht streng vertraulich</a:t>
            </a:r>
            <a:endParaRPr lang="en-US" sz="750" dirty="0"/>
          </a:p>
        </p:txBody>
      </p:sp>
      <p:cxnSp>
        <p:nvCxnSpPr>
          <p:cNvPr id="1036" name="Verbinder: gewinkelt 1035">
            <a:extLst>
              <a:ext uri="{FF2B5EF4-FFF2-40B4-BE49-F238E27FC236}">
                <a16:creationId xmlns:a16="http://schemas.microsoft.com/office/drawing/2014/main" id="{807D5C47-9665-EF1C-06F9-7537F34BF9EF}"/>
              </a:ext>
            </a:extLst>
          </p:cNvPr>
          <p:cNvCxnSpPr>
            <a:cxnSpLocks/>
          </p:cNvCxnSpPr>
          <p:nvPr/>
        </p:nvCxnSpPr>
        <p:spPr>
          <a:xfrm rot="10800000">
            <a:off x="6201667" y="3437406"/>
            <a:ext cx="392250" cy="1394601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Verbinder: gewinkelt 1038">
            <a:extLst>
              <a:ext uri="{FF2B5EF4-FFF2-40B4-BE49-F238E27FC236}">
                <a16:creationId xmlns:a16="http://schemas.microsoft.com/office/drawing/2014/main" id="{F79F0C13-B018-52A7-4195-46BB344384DB}"/>
              </a:ext>
            </a:extLst>
          </p:cNvPr>
          <p:cNvCxnSpPr>
            <a:cxnSpLocks/>
          </p:cNvCxnSpPr>
          <p:nvPr/>
        </p:nvCxnSpPr>
        <p:spPr>
          <a:xfrm rot="10800000">
            <a:off x="6049393" y="3437406"/>
            <a:ext cx="544525" cy="1742349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0" name="Rechteck 1079">
            <a:extLst>
              <a:ext uri="{FF2B5EF4-FFF2-40B4-BE49-F238E27FC236}">
                <a16:creationId xmlns:a16="http://schemas.microsoft.com/office/drawing/2014/main" id="{5457B5FB-5F13-53CD-4B29-2E04A9F7FF64}"/>
              </a:ext>
            </a:extLst>
          </p:cNvPr>
          <p:cNvSpPr/>
          <p:nvPr/>
        </p:nvSpPr>
        <p:spPr>
          <a:xfrm>
            <a:off x="6630820" y="3587208"/>
            <a:ext cx="2991334" cy="468190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7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feld 46">
            <a:extLst>
              <a:ext uri="{FF2B5EF4-FFF2-40B4-BE49-F238E27FC236}">
                <a16:creationId xmlns:a16="http://schemas.microsoft.com/office/drawing/2014/main" id="{12114F19-2216-D946-1D67-55F2FC2B47F6}"/>
              </a:ext>
            </a:extLst>
          </p:cNvPr>
          <p:cNvSpPr txBox="1"/>
          <p:nvPr/>
        </p:nvSpPr>
        <p:spPr>
          <a:xfrm>
            <a:off x="4076697" y="6025955"/>
            <a:ext cx="283990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650" dirty="0">
                <a:latin typeface="Verdana" panose="020B0604030504040204" pitchFamily="34" charset="0"/>
                <a:ea typeface="Verdana" panose="020B0604030504040204" pitchFamily="34" charset="0"/>
              </a:rPr>
              <a:t>Der Einsatz von KI ist nur erlaubt, wenn hierfür ein Eigner festgelegt ist (im Zweifel die Person, die den Einsatz verfügt/kontrolliert). Sie ist intern für die Sicherstellung der Compliance verantwortlich. </a:t>
            </a:r>
          </a:p>
        </p:txBody>
      </p:sp>
      <p:sp>
        <p:nvSpPr>
          <p:cNvPr id="56" name="Textfeld 46">
            <a:extLst>
              <a:ext uri="{FF2B5EF4-FFF2-40B4-BE49-F238E27FC236}">
                <a16:creationId xmlns:a16="http://schemas.microsoft.com/office/drawing/2014/main" id="{ADF910CB-D7DA-0A4C-D4BF-9BD25640FE57}"/>
              </a:ext>
            </a:extLst>
          </p:cNvPr>
          <p:cNvSpPr txBox="1"/>
          <p:nvPr/>
        </p:nvSpPr>
        <p:spPr>
          <a:xfrm>
            <a:off x="6953739" y="5405940"/>
            <a:ext cx="280825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5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sz="500" dirty="0">
                <a:latin typeface="Verdana" panose="020B0604030504040204" pitchFamily="34" charset="0"/>
                <a:ea typeface="Verdana" panose="020B0604030504040204" pitchFamily="34" charset="0"/>
              </a:rPr>
              <a:t>Alternativ können Personendaten und vertrauliche Informationen anonymisiert bzw. weggelassen werden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0472F5-0C01-F9C2-D0DB-622A742D5407}"/>
              </a:ext>
            </a:extLst>
          </p:cNvPr>
          <p:cNvSpPr txBox="1"/>
          <p:nvPr/>
        </p:nvSpPr>
        <p:spPr>
          <a:xfrm>
            <a:off x="3873461" y="273650"/>
            <a:ext cx="2076971" cy="224266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>
            <a:defPPr>
              <a:defRPr lang="en-US"/>
            </a:defPPr>
            <a:lvl1pPr>
              <a:defRPr sz="853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r"/>
            <a:r>
              <a:rPr lang="en-GB" sz="1200" dirty="0">
                <a:solidFill>
                  <a:srgbClr val="3D3E3F"/>
                </a:solidFill>
              </a:rPr>
              <a:t>ABC AG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E6656E7-7115-01D3-8EEB-B3FEB9C6106D}"/>
              </a:ext>
            </a:extLst>
          </p:cNvPr>
          <p:cNvSpPr txBox="1"/>
          <p:nvPr/>
        </p:nvSpPr>
        <p:spPr>
          <a:xfrm>
            <a:off x="6903523" y="6548098"/>
            <a:ext cx="231339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Darf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aber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für interne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Zwecke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angepasst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50" dirty="0" err="1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werden</a:t>
            </a:r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4BE60533-14FC-9E80-A12D-6585BB254BB6}"/>
              </a:ext>
            </a:extLst>
          </p:cNvPr>
          <p:cNvSpPr txBox="1"/>
          <p:nvPr/>
        </p:nvSpPr>
        <p:spPr>
          <a:xfrm>
            <a:off x="777142" y="720502"/>
            <a:ext cx="298476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5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Unsere Grundsätze zur Verwendung von KI</a:t>
            </a:r>
          </a:p>
        </p:txBody>
      </p:sp>
      <p:pic>
        <p:nvPicPr>
          <p:cNvPr id="1153" name="Grafik 1152" descr="Wegweiser mit einfarbiger Füllung">
            <a:extLst>
              <a:ext uri="{FF2B5EF4-FFF2-40B4-BE49-F238E27FC236}">
                <a16:creationId xmlns:a16="http://schemas.microsoft.com/office/drawing/2014/main" id="{42F27C2F-F4AF-1246-CEEB-91C802FB58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1568" y="2053164"/>
            <a:ext cx="385056" cy="385056"/>
          </a:xfrm>
          <a:prstGeom prst="rect">
            <a:avLst/>
          </a:prstGeom>
        </p:spPr>
      </p:pic>
      <p:pic>
        <p:nvPicPr>
          <p:cNvPr id="1155" name="Grafik 1154" descr="Kapitänin mit einfarbiger Füllung">
            <a:extLst>
              <a:ext uri="{FF2B5EF4-FFF2-40B4-BE49-F238E27FC236}">
                <a16:creationId xmlns:a16="http://schemas.microsoft.com/office/drawing/2014/main" id="{D71E9AC9-9834-B4E8-98DC-FCB8061DB57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1568" y="937552"/>
            <a:ext cx="385056" cy="385056"/>
          </a:xfrm>
          <a:prstGeom prst="rect">
            <a:avLst/>
          </a:prstGeom>
        </p:spPr>
      </p:pic>
      <p:pic>
        <p:nvPicPr>
          <p:cNvPr id="1165" name="Grafik 1164" descr="Person mit Idee mit einfarbiger Füllung">
            <a:extLst>
              <a:ext uri="{FF2B5EF4-FFF2-40B4-BE49-F238E27FC236}">
                <a16:creationId xmlns:a16="http://schemas.microsoft.com/office/drawing/2014/main" id="{47BA3997-3928-5EB2-05B9-9862849531A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2194" y="3907546"/>
            <a:ext cx="403804" cy="403804"/>
          </a:xfrm>
          <a:prstGeom prst="rect">
            <a:avLst/>
          </a:prstGeom>
        </p:spPr>
      </p:pic>
      <p:pic>
        <p:nvPicPr>
          <p:cNvPr id="1171" name="Grafik 1170" descr="Verschüttetes, zerbrochenes Glas Milch mit einfarbiger Füllung">
            <a:extLst>
              <a:ext uri="{FF2B5EF4-FFF2-40B4-BE49-F238E27FC236}">
                <a16:creationId xmlns:a16="http://schemas.microsoft.com/office/drawing/2014/main" id="{8DA2EE28-D79C-643A-792D-5E4C1FF27EC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39013" y="3141545"/>
            <a:ext cx="350166" cy="350166"/>
          </a:xfrm>
          <a:prstGeom prst="rect">
            <a:avLst/>
          </a:prstGeom>
        </p:spPr>
      </p:pic>
      <p:pic>
        <p:nvPicPr>
          <p:cNvPr id="1173" name="Grafik 1172" descr="Überwachungskamera mit einfarbiger Füllung">
            <a:extLst>
              <a:ext uri="{FF2B5EF4-FFF2-40B4-BE49-F238E27FC236}">
                <a16:creationId xmlns:a16="http://schemas.microsoft.com/office/drawing/2014/main" id="{8B4D988D-8C98-2CBA-9DC6-D6596995DDA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44959" y="2556642"/>
            <a:ext cx="342572" cy="342572"/>
          </a:xfrm>
          <a:prstGeom prst="rect">
            <a:avLst/>
          </a:prstGeom>
        </p:spPr>
      </p:pic>
      <p:sp>
        <p:nvSpPr>
          <p:cNvPr id="1178" name="Rechteck 1177">
            <a:extLst>
              <a:ext uri="{FF2B5EF4-FFF2-40B4-BE49-F238E27FC236}">
                <a16:creationId xmlns:a16="http://schemas.microsoft.com/office/drawing/2014/main" id="{A2F61B0B-566C-4D3E-42FE-02FBCCA89C6D}"/>
              </a:ext>
            </a:extLst>
          </p:cNvPr>
          <p:cNvSpPr/>
          <p:nvPr/>
        </p:nvSpPr>
        <p:spPr>
          <a:xfrm>
            <a:off x="4205990" y="300064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79" name="Rechteck 1178">
            <a:extLst>
              <a:ext uri="{FF2B5EF4-FFF2-40B4-BE49-F238E27FC236}">
                <a16:creationId xmlns:a16="http://schemas.microsoft.com/office/drawing/2014/main" id="{B1BB2DFC-821C-7E64-D5EB-E0DA773ED07C}"/>
              </a:ext>
            </a:extLst>
          </p:cNvPr>
          <p:cNvSpPr/>
          <p:nvPr/>
        </p:nvSpPr>
        <p:spPr>
          <a:xfrm>
            <a:off x="9115028" y="300988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0" name="Rechteck 1179">
            <a:extLst>
              <a:ext uri="{FF2B5EF4-FFF2-40B4-BE49-F238E27FC236}">
                <a16:creationId xmlns:a16="http://schemas.microsoft.com/office/drawing/2014/main" id="{E9C36EC5-07B5-7A60-1F48-B805000F8E3A}"/>
              </a:ext>
            </a:extLst>
          </p:cNvPr>
          <p:cNvSpPr/>
          <p:nvPr/>
        </p:nvSpPr>
        <p:spPr>
          <a:xfrm>
            <a:off x="569653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1" name="Rechteck 1180">
            <a:extLst>
              <a:ext uri="{FF2B5EF4-FFF2-40B4-BE49-F238E27FC236}">
                <a16:creationId xmlns:a16="http://schemas.microsoft.com/office/drawing/2014/main" id="{C37E0FE3-F531-625D-0A76-9935766179AB}"/>
              </a:ext>
            </a:extLst>
          </p:cNvPr>
          <p:cNvSpPr/>
          <p:nvPr/>
        </p:nvSpPr>
        <p:spPr>
          <a:xfrm>
            <a:off x="584880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2" name="Rechteck 1181">
            <a:extLst>
              <a:ext uri="{FF2B5EF4-FFF2-40B4-BE49-F238E27FC236}">
                <a16:creationId xmlns:a16="http://schemas.microsoft.com/office/drawing/2014/main" id="{B09FC1DC-2758-BCFB-636B-BABAE851B2DD}"/>
              </a:ext>
            </a:extLst>
          </p:cNvPr>
          <p:cNvSpPr/>
          <p:nvPr/>
        </p:nvSpPr>
        <p:spPr>
          <a:xfrm>
            <a:off x="600108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3" name="Rechteck 1182">
            <a:extLst>
              <a:ext uri="{FF2B5EF4-FFF2-40B4-BE49-F238E27FC236}">
                <a16:creationId xmlns:a16="http://schemas.microsoft.com/office/drawing/2014/main" id="{544AAD5B-4453-E843-6CFD-B578C17DD3FC}"/>
              </a:ext>
            </a:extLst>
          </p:cNvPr>
          <p:cNvSpPr/>
          <p:nvPr/>
        </p:nvSpPr>
        <p:spPr>
          <a:xfrm>
            <a:off x="615335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4" name="Rechteck 1183">
            <a:extLst>
              <a:ext uri="{FF2B5EF4-FFF2-40B4-BE49-F238E27FC236}">
                <a16:creationId xmlns:a16="http://schemas.microsoft.com/office/drawing/2014/main" id="{C2D6CF24-3BEC-9BBF-4EC6-B6A325BAAB61}"/>
              </a:ext>
            </a:extLst>
          </p:cNvPr>
          <p:cNvSpPr/>
          <p:nvPr/>
        </p:nvSpPr>
        <p:spPr>
          <a:xfrm>
            <a:off x="630563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5" name="Rechteck 1184">
            <a:extLst>
              <a:ext uri="{FF2B5EF4-FFF2-40B4-BE49-F238E27FC236}">
                <a16:creationId xmlns:a16="http://schemas.microsoft.com/office/drawing/2014/main" id="{B9A9C5B9-FED8-5AA8-9E1F-59ACB68FEC21}"/>
              </a:ext>
            </a:extLst>
          </p:cNvPr>
          <p:cNvSpPr/>
          <p:nvPr/>
        </p:nvSpPr>
        <p:spPr>
          <a:xfrm>
            <a:off x="645790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6" name="Rechteck 1185">
            <a:extLst>
              <a:ext uri="{FF2B5EF4-FFF2-40B4-BE49-F238E27FC236}">
                <a16:creationId xmlns:a16="http://schemas.microsoft.com/office/drawing/2014/main" id="{032547A7-6EDF-2D51-BF15-B03E1687E5DF}"/>
              </a:ext>
            </a:extLst>
          </p:cNvPr>
          <p:cNvSpPr/>
          <p:nvPr/>
        </p:nvSpPr>
        <p:spPr>
          <a:xfrm>
            <a:off x="6630820" y="300640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7" name="Rechteck 1186">
            <a:extLst>
              <a:ext uri="{FF2B5EF4-FFF2-40B4-BE49-F238E27FC236}">
                <a16:creationId xmlns:a16="http://schemas.microsoft.com/office/drawing/2014/main" id="{9449D0AF-0C86-57FE-D29E-E61CDB9EA23D}"/>
              </a:ext>
            </a:extLst>
          </p:cNvPr>
          <p:cNvSpPr/>
          <p:nvPr/>
        </p:nvSpPr>
        <p:spPr>
          <a:xfrm>
            <a:off x="4205990" y="323691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8" name="Rechteck 1187">
            <a:extLst>
              <a:ext uri="{FF2B5EF4-FFF2-40B4-BE49-F238E27FC236}">
                <a16:creationId xmlns:a16="http://schemas.microsoft.com/office/drawing/2014/main" id="{9C680F0C-8492-C041-D896-C8C3484177E2}"/>
              </a:ext>
            </a:extLst>
          </p:cNvPr>
          <p:cNvSpPr/>
          <p:nvPr/>
        </p:nvSpPr>
        <p:spPr>
          <a:xfrm>
            <a:off x="9115028" y="324615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9" name="Rechteck 1188">
            <a:extLst>
              <a:ext uri="{FF2B5EF4-FFF2-40B4-BE49-F238E27FC236}">
                <a16:creationId xmlns:a16="http://schemas.microsoft.com/office/drawing/2014/main" id="{A597D6FD-D8A3-DB32-1CB4-6BCF8D0BD9A1}"/>
              </a:ext>
            </a:extLst>
          </p:cNvPr>
          <p:cNvSpPr/>
          <p:nvPr/>
        </p:nvSpPr>
        <p:spPr>
          <a:xfrm>
            <a:off x="569653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0" name="Rechteck 1189">
            <a:extLst>
              <a:ext uri="{FF2B5EF4-FFF2-40B4-BE49-F238E27FC236}">
                <a16:creationId xmlns:a16="http://schemas.microsoft.com/office/drawing/2014/main" id="{42E1703A-53EA-8A75-E1BD-5A7C8D5E656C}"/>
              </a:ext>
            </a:extLst>
          </p:cNvPr>
          <p:cNvSpPr/>
          <p:nvPr/>
        </p:nvSpPr>
        <p:spPr>
          <a:xfrm>
            <a:off x="584880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1" name="Rechteck 1190">
            <a:extLst>
              <a:ext uri="{FF2B5EF4-FFF2-40B4-BE49-F238E27FC236}">
                <a16:creationId xmlns:a16="http://schemas.microsoft.com/office/drawing/2014/main" id="{BCCA860F-21FD-5882-3989-A8ECCD5C3C7F}"/>
              </a:ext>
            </a:extLst>
          </p:cNvPr>
          <p:cNvSpPr/>
          <p:nvPr/>
        </p:nvSpPr>
        <p:spPr>
          <a:xfrm>
            <a:off x="600108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2" name="Rechteck 1191">
            <a:extLst>
              <a:ext uri="{FF2B5EF4-FFF2-40B4-BE49-F238E27FC236}">
                <a16:creationId xmlns:a16="http://schemas.microsoft.com/office/drawing/2014/main" id="{E30C210F-9653-3588-E5CE-CEACA7444717}"/>
              </a:ext>
            </a:extLst>
          </p:cNvPr>
          <p:cNvSpPr/>
          <p:nvPr/>
        </p:nvSpPr>
        <p:spPr>
          <a:xfrm>
            <a:off x="615335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3" name="Rechteck 1192">
            <a:extLst>
              <a:ext uri="{FF2B5EF4-FFF2-40B4-BE49-F238E27FC236}">
                <a16:creationId xmlns:a16="http://schemas.microsoft.com/office/drawing/2014/main" id="{C23A6033-9B6E-9B93-D42E-86751236DC6C}"/>
              </a:ext>
            </a:extLst>
          </p:cNvPr>
          <p:cNvSpPr/>
          <p:nvPr/>
        </p:nvSpPr>
        <p:spPr>
          <a:xfrm>
            <a:off x="630563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4" name="Rechteck 1193">
            <a:extLst>
              <a:ext uri="{FF2B5EF4-FFF2-40B4-BE49-F238E27FC236}">
                <a16:creationId xmlns:a16="http://schemas.microsoft.com/office/drawing/2014/main" id="{B56E307D-E4E0-C5C7-FF3F-6A0D40B9E4A5}"/>
              </a:ext>
            </a:extLst>
          </p:cNvPr>
          <p:cNvSpPr/>
          <p:nvPr/>
        </p:nvSpPr>
        <p:spPr>
          <a:xfrm>
            <a:off x="645790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5" name="Rechteck 1194">
            <a:extLst>
              <a:ext uri="{FF2B5EF4-FFF2-40B4-BE49-F238E27FC236}">
                <a16:creationId xmlns:a16="http://schemas.microsoft.com/office/drawing/2014/main" id="{3A70F771-142C-3C3B-5E5D-722DC1048426}"/>
              </a:ext>
            </a:extLst>
          </p:cNvPr>
          <p:cNvSpPr/>
          <p:nvPr/>
        </p:nvSpPr>
        <p:spPr>
          <a:xfrm>
            <a:off x="6630820" y="324267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99" name="Textfeld 48">
            <a:extLst>
              <a:ext uri="{FF2B5EF4-FFF2-40B4-BE49-F238E27FC236}">
                <a16:creationId xmlns:a16="http://schemas.microsoft.com/office/drawing/2014/main" id="{DA2D7C98-4B35-42B1-4095-6D417768389D}"/>
              </a:ext>
            </a:extLst>
          </p:cNvPr>
          <p:cNvSpPr txBox="1"/>
          <p:nvPr/>
        </p:nvSpPr>
        <p:spPr>
          <a:xfrm>
            <a:off x="6953739" y="5687584"/>
            <a:ext cx="27285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CH" sz="700" b="1" dirty="0">
                <a:latin typeface="Verdana" panose="020B0604030504040204" pitchFamily="34" charset="0"/>
                <a:ea typeface="Verdana" panose="020B0604030504040204" pitchFamily="34" charset="0"/>
              </a:rPr>
              <a:t>Bei neuen KI-Projekten, KI-Vorfällen und bei Anfragen von Dritten wenden Sie sich bitte an:</a:t>
            </a:r>
            <a:endParaRPr lang="en-GB" sz="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01" name="Textfeld 46">
            <a:extLst>
              <a:ext uri="{FF2B5EF4-FFF2-40B4-BE49-F238E27FC236}">
                <a16:creationId xmlns:a16="http://schemas.microsoft.com/office/drawing/2014/main" id="{D478E080-4F8E-9C49-66F5-CBF48703C36A}"/>
              </a:ext>
            </a:extLst>
          </p:cNvPr>
          <p:cNvSpPr txBox="1"/>
          <p:nvPr/>
        </p:nvSpPr>
        <p:spPr>
          <a:xfrm>
            <a:off x="1203960" y="5956201"/>
            <a:ext cx="2733727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5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Ein «Ja» bedeutet, dass für Ihren Anwendungsfall möglicherweise Datenschutz- und KI-Vorschriften sowie andere Vorschriften gelten, die geprüft werden müssen.</a:t>
            </a:r>
            <a:endParaRPr lang="en-GB" sz="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feld 4">
            <a:extLst>
              <a:ext uri="{FF2B5EF4-FFF2-40B4-BE49-F238E27FC236}">
                <a16:creationId xmlns:a16="http://schemas.microsoft.com/office/drawing/2014/main" id="{250E942A-2926-66B4-4108-6CF9C4833932}"/>
              </a:ext>
            </a:extLst>
          </p:cNvPr>
          <p:cNvSpPr txBox="1"/>
          <p:nvPr/>
        </p:nvSpPr>
        <p:spPr>
          <a:xfrm>
            <a:off x="746966" y="3919771"/>
            <a:ext cx="3214945" cy="19800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Sie einen neuen KI-Anwendungsfall (oder wesentliche Änderungen) haben, auch wenn dieser auf bestehenden, genehmigten Anwendungen basiert, wenden Sie sich an die Person unten rechts in diesem Formular, wenn eine der folgenden Fragen mit «</a:t>
            </a:r>
            <a:r>
              <a:rPr lang="de-CH" sz="7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beantwortet wurde: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Nutzen wir einen neuen Anbieter und verwenden personenbezogene Daten, eigene oder fremde Geheimnisse?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Werden wir geistiges Eigentum Dritter nutzen, um KI zu trainieren oder KI-Ergebnisse zu generieren, die wir extern nutzen werden?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Werden wir KI nutzen, um Personen anhand ihrer Merkmale oder ihres Verhaltens zu identifizieren oder zu analysieren?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Werden wir KI nutzen, um Personen bei der Arbeit oder in der Ausbildung zu bewerten oder um Personen unwissentlich zu beeinflussen?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7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Werden wir KI für Entscheidungen oder Funktionen nutzen, die sich auf das Leben oder die Sicherheit von Personen auswirken können?</a:t>
            </a:r>
            <a:endParaRPr lang="en-GB" sz="7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57">
            <a:extLst>
              <a:ext uri="{FF2B5EF4-FFF2-40B4-BE49-F238E27FC236}">
                <a16:creationId xmlns:a16="http://schemas.microsoft.com/office/drawing/2014/main" id="{A757A01C-24A2-5CD5-320A-203C3643BCA6}"/>
              </a:ext>
            </a:extLst>
          </p:cNvPr>
          <p:cNvSpPr txBox="1"/>
          <p:nvPr/>
        </p:nvSpPr>
        <p:spPr>
          <a:xfrm>
            <a:off x="753259" y="3705027"/>
            <a:ext cx="298476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de-CH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Anwendungsfälle, die auf KI basieren</a:t>
            </a:r>
            <a:endParaRPr lang="en-GB" sz="900" b="1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CF39C95-2F89-0AD6-F017-CED946D1C283}"/>
              </a:ext>
            </a:extLst>
          </p:cNvPr>
          <p:cNvSpPr/>
          <p:nvPr/>
        </p:nvSpPr>
        <p:spPr>
          <a:xfrm>
            <a:off x="4148901" y="5436553"/>
            <a:ext cx="2493193" cy="184308"/>
          </a:xfrm>
          <a:prstGeom prst="rect">
            <a:avLst/>
          </a:prstGeom>
          <a:solidFill>
            <a:srgbClr val="D8ECEB"/>
          </a:solidFill>
          <a:ln>
            <a:solidFill>
              <a:srgbClr val="D8EC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/>
            <a:r>
              <a:rPr lang="de-CH" sz="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Achten Sie auf den Energieverbrauch der KI. Erwägen Sie, wenn möglich, Alternativen wie die Websuche.</a:t>
            </a:r>
          </a:p>
        </p:txBody>
      </p:sp>
      <p:pic>
        <p:nvPicPr>
          <p:cNvPr id="40" name="Graphic 39" descr="Open hand with plant with solid fill">
            <a:extLst>
              <a:ext uri="{FF2B5EF4-FFF2-40B4-BE49-F238E27FC236}">
                <a16:creationId xmlns:a16="http://schemas.microsoft.com/office/drawing/2014/main" id="{EA5169D4-5AF7-C989-B6C3-A5499800C26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184700" y="5434934"/>
            <a:ext cx="180952" cy="1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30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791</Words>
  <Application>Microsoft Office PowerPoint</Application>
  <PresentationFormat>A4-Papier (210 x 297 mm)</PresentationFormat>
  <Paragraphs>73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VISCHER Short AI Policy (D)</dc:title>
  <dc:creator>VISCHER</dc:creator>
  <cp:keywords/>
  <cp:lastModifiedBy>Redzepi, Egzona (453)</cp:lastModifiedBy>
  <cp:revision>166</cp:revision>
  <cp:lastPrinted>2025-02-04T09:25:51Z</cp:lastPrinted>
  <dcterms:created xsi:type="dcterms:W3CDTF">2022-09-10T16:44:41Z</dcterms:created>
  <dcterms:modified xsi:type="dcterms:W3CDTF">2025-04-10T08:52:05Z</dcterms:modified>
</cp:coreProperties>
</file>