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der-Gillies, Mairi (472)" initials="WM(" lastIdx="24" clrIdx="0">
    <p:extLst>
      <p:ext uri="{19B8F6BF-5375-455C-9EA6-DF929625EA0E}">
        <p15:presenceInfo xmlns:p15="http://schemas.microsoft.com/office/powerpoint/2012/main" userId="S-1-5-21-892016416-137515485-2861887852-7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E3F"/>
    <a:srgbClr val="F7DCC9"/>
    <a:srgbClr val="EFB38C"/>
    <a:srgbClr val="BDBEBF"/>
    <a:srgbClr val="2E5A58"/>
    <a:srgbClr val="AEDAD8"/>
    <a:srgbClr val="5F330D"/>
    <a:srgbClr val="F3F3F3"/>
    <a:srgbClr val="D0CECE"/>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023" autoAdjust="0"/>
    <p:restoredTop sz="94673" autoAdjust="0"/>
  </p:normalViewPr>
  <p:slideViewPr>
    <p:cSldViewPr snapToGrid="0">
      <p:cViewPr varScale="1">
        <p:scale>
          <a:sx n="110" d="100"/>
          <a:sy n="110"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Rosenthal" userId="481727cde9244a67" providerId="LiveId" clId="{32320E10-776F-401C-89BA-F28B30CA2A84}"/>
    <pc:docChg chg="undo custSel modSld">
      <pc:chgData name="David Rosenthal" userId="481727cde9244a67" providerId="LiveId" clId="{32320E10-776F-401C-89BA-F28B30CA2A84}" dt="2024-01-02T13:40:31.702" v="188" actId="20577"/>
      <pc:docMkLst>
        <pc:docMk/>
      </pc:docMkLst>
      <pc:sldChg chg="modSp mod">
        <pc:chgData name="David Rosenthal" userId="481727cde9244a67" providerId="LiveId" clId="{32320E10-776F-401C-89BA-F28B30CA2A84}" dt="2024-01-02T13:40:31.702" v="188" actId="20577"/>
        <pc:sldMkLst>
          <pc:docMk/>
          <pc:sldMk cId="3335930674" sldId="257"/>
        </pc:sldMkLst>
        <pc:spChg chg="mod">
          <ac:chgData name="David Rosenthal" userId="481727cde9244a67" providerId="LiveId" clId="{32320E10-776F-401C-89BA-F28B30CA2A84}" dt="2024-01-02T13:02:17.346" v="10" actId="20577"/>
          <ac:spMkLst>
            <pc:docMk/>
            <pc:sldMk cId="3335930674" sldId="257"/>
            <ac:spMk id="8" creationId="{C54B7204-8959-ADD9-0425-C01B916454EB}"/>
          </ac:spMkLst>
        </pc:spChg>
        <pc:spChg chg="mod">
          <ac:chgData name="David Rosenthal" userId="481727cde9244a67" providerId="LiveId" clId="{32320E10-776F-401C-89BA-F28B30CA2A84}" dt="2024-01-02T13:36:19.128" v="175" actId="20577"/>
          <ac:spMkLst>
            <pc:docMk/>
            <pc:sldMk cId="3335930674" sldId="257"/>
            <ac:spMk id="10" creationId="{5024F841-93FB-2C0E-23F0-7B769A4BD580}"/>
          </ac:spMkLst>
        </pc:spChg>
        <pc:spChg chg="mod">
          <ac:chgData name="David Rosenthal" userId="481727cde9244a67" providerId="LiveId" clId="{32320E10-776F-401C-89BA-F28B30CA2A84}" dt="2024-01-02T13:22:39.824" v="161" actId="1036"/>
          <ac:spMkLst>
            <pc:docMk/>
            <pc:sldMk cId="3335930674" sldId="257"/>
            <ac:spMk id="56" creationId="{ADF910CB-D7DA-0A4C-D4BF-9BD25640FE57}"/>
          </ac:spMkLst>
        </pc:spChg>
        <pc:spChg chg="mod">
          <ac:chgData name="David Rosenthal" userId="481727cde9244a67" providerId="LiveId" clId="{32320E10-776F-401C-89BA-F28B30CA2A84}" dt="2024-01-02T13:20:03.026" v="112" actId="1035"/>
          <ac:spMkLst>
            <pc:docMk/>
            <pc:sldMk cId="3335930674" sldId="257"/>
            <ac:spMk id="1028" creationId="{C27ED014-4010-7C44-1A60-0851BE0C9AA5}"/>
          </ac:spMkLst>
        </pc:spChg>
        <pc:spChg chg="mod">
          <ac:chgData name="David Rosenthal" userId="481727cde9244a67" providerId="LiveId" clId="{32320E10-776F-401C-89BA-F28B30CA2A84}" dt="2024-01-02T13:40:31.702" v="188" actId="20577"/>
          <ac:spMkLst>
            <pc:docMk/>
            <pc:sldMk cId="3335930674" sldId="257"/>
            <ac:spMk id="1034" creationId="{69622F07-F1D1-CB9A-1E64-93E822387A52}"/>
          </ac:spMkLst>
        </pc:spChg>
        <pc:spChg chg="mod">
          <ac:chgData name="David Rosenthal" userId="481727cde9244a67" providerId="LiveId" clId="{32320E10-776F-401C-89BA-F28B30CA2A84}" dt="2024-01-02T13:22:27.326" v="160" actId="14100"/>
          <ac:spMkLst>
            <pc:docMk/>
            <pc:sldMk cId="3335930674" sldId="257"/>
            <ac:spMk id="1080" creationId="{5457B5FB-5F13-53CD-4B29-2E04A9F7FF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AD8E47F-EA0C-4082-84F0-B00C87500ED7}" type="datetimeFigureOut">
              <a:rPr lang="en-US" smtClean="0"/>
              <a:t>1/22/2024</a:t>
            </a:fld>
            <a:endParaRPr lang="en-US"/>
          </a:p>
        </p:txBody>
      </p:sp>
      <p:sp>
        <p:nvSpPr>
          <p:cNvPr id="4" name="Folienbildplatzhalt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A9AF4F2-96A4-44EF-B833-2703B2AAF5B3}" type="slidenum">
              <a:rPr lang="en-US" smtClean="0"/>
              <a:t>‹Nr.›</a:t>
            </a:fld>
            <a:endParaRPr lang="en-US"/>
          </a:p>
        </p:txBody>
      </p:sp>
    </p:spTree>
    <p:extLst>
      <p:ext uri="{BB962C8B-B14F-4D97-AF65-F5344CB8AC3E}">
        <p14:creationId xmlns:p14="http://schemas.microsoft.com/office/powerpoint/2010/main" val="70134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8A9AF4F2-96A4-44EF-B833-2703B2AAF5B3}" type="slidenum">
              <a:rPr lang="en-US" smtClean="0"/>
              <a:t>1</a:t>
            </a:fld>
            <a:endParaRPr lang="en-US"/>
          </a:p>
        </p:txBody>
      </p:sp>
    </p:spTree>
    <p:extLst>
      <p:ext uri="{BB962C8B-B14F-4D97-AF65-F5344CB8AC3E}">
        <p14:creationId xmlns:p14="http://schemas.microsoft.com/office/powerpoint/2010/main" val="20135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05721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63034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295798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296972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BEF069B-8BA9-48EA-BCCE-58A916A6A31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260208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BEF069B-8BA9-48EA-BCCE-58A916A6A31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080392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BEF069B-8BA9-48EA-BCCE-58A916A6A311}"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36616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BEF069B-8BA9-48EA-BCCE-58A916A6A311}"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400992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F069B-8BA9-48EA-BCCE-58A916A6A311}"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98247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BEF069B-8BA9-48EA-BCCE-58A916A6A31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1930410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BEF069B-8BA9-48EA-BCCE-58A916A6A311}"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73582D-0363-46CD-A5BE-81004BB5A6FB}" type="slidenum">
              <a:rPr lang="en-US" smtClean="0"/>
              <a:t>‹Nr.›</a:t>
            </a:fld>
            <a:endParaRPr lang="en-US"/>
          </a:p>
        </p:txBody>
      </p:sp>
    </p:spTree>
    <p:extLst>
      <p:ext uri="{BB962C8B-B14F-4D97-AF65-F5344CB8AC3E}">
        <p14:creationId xmlns:p14="http://schemas.microsoft.com/office/powerpoint/2010/main" val="3732403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F069B-8BA9-48EA-BCCE-58A916A6A311}" type="datetimeFigureOut">
              <a:rPr lang="en-US" smtClean="0"/>
              <a:t>1/22/2024</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73582D-0363-46CD-A5BE-81004BB5A6FB}" type="slidenum">
              <a:rPr lang="en-US" smtClean="0"/>
              <a:t>‹Nr.›</a:t>
            </a:fld>
            <a:endParaRPr lang="en-US"/>
          </a:p>
        </p:txBody>
      </p:sp>
    </p:spTree>
    <p:extLst>
      <p:ext uri="{BB962C8B-B14F-4D97-AF65-F5344CB8AC3E}">
        <p14:creationId xmlns:p14="http://schemas.microsoft.com/office/powerpoint/2010/main" val="1802636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10.svg"/><Relationship Id="rId2" Type="http://schemas.openxmlformats.org/officeDocument/2006/relationships/notesSlide" Target="../notesSlides/notesSlide1.xml"/><Relationship Id="rId16" Type="http://schemas.openxmlformats.org/officeDocument/2006/relationships/image" Target="../media/image14.svg"/><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8.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5.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hteck 47">
            <a:extLst>
              <a:ext uri="{FF2B5EF4-FFF2-40B4-BE49-F238E27FC236}">
                <a16:creationId xmlns:a16="http://schemas.microsoft.com/office/drawing/2014/main" id="{8D2C6700-44BF-4D68-ABB5-BC87D2A56F8E}"/>
              </a:ext>
            </a:extLst>
          </p:cNvPr>
          <p:cNvSpPr/>
          <p:nvPr/>
        </p:nvSpPr>
        <p:spPr>
          <a:xfrm>
            <a:off x="7418952" y="5264434"/>
            <a:ext cx="2297103" cy="1234297"/>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4" name="Rechteck 43">
            <a:extLst>
              <a:ext uri="{FF2B5EF4-FFF2-40B4-BE49-F238E27FC236}">
                <a16:creationId xmlns:a16="http://schemas.microsoft.com/office/drawing/2014/main" id="{F4F043F6-0DED-15A3-72CC-AA05314B956B}"/>
              </a:ext>
            </a:extLst>
          </p:cNvPr>
          <p:cNvSpPr/>
          <p:nvPr/>
        </p:nvSpPr>
        <p:spPr>
          <a:xfrm>
            <a:off x="4269894" y="5227221"/>
            <a:ext cx="3117772" cy="1270240"/>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2" name="Rechteck 51">
            <a:extLst>
              <a:ext uri="{FF2B5EF4-FFF2-40B4-BE49-F238E27FC236}">
                <a16:creationId xmlns:a16="http://schemas.microsoft.com/office/drawing/2014/main" id="{9B2AC422-85AF-75B0-4E82-1F8462F2C9D0}"/>
              </a:ext>
            </a:extLst>
          </p:cNvPr>
          <p:cNvSpPr/>
          <p:nvPr/>
        </p:nvSpPr>
        <p:spPr>
          <a:xfrm>
            <a:off x="6154364" y="163295"/>
            <a:ext cx="3554307" cy="437665"/>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6" name="Rechteck 5">
            <a:extLst>
              <a:ext uri="{FF2B5EF4-FFF2-40B4-BE49-F238E27FC236}">
                <a16:creationId xmlns:a16="http://schemas.microsoft.com/office/drawing/2014/main" id="{43C121BD-241D-738E-0ED6-FE3F94152DB1}"/>
              </a:ext>
            </a:extLst>
          </p:cNvPr>
          <p:cNvSpPr/>
          <p:nvPr/>
        </p:nvSpPr>
        <p:spPr>
          <a:xfrm>
            <a:off x="197329" y="165654"/>
            <a:ext cx="5926588" cy="437665"/>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4" name="Textfeld 3">
            <a:extLst>
              <a:ext uri="{FF2B5EF4-FFF2-40B4-BE49-F238E27FC236}">
                <a16:creationId xmlns:a16="http://schemas.microsoft.com/office/drawing/2014/main" id="{4D12C588-CC2F-13A7-0ED4-CF7CA699698B}"/>
              </a:ext>
            </a:extLst>
          </p:cNvPr>
          <p:cNvSpPr txBox="1"/>
          <p:nvPr/>
        </p:nvSpPr>
        <p:spPr>
          <a:xfrm>
            <a:off x="222696" y="213378"/>
            <a:ext cx="2921824" cy="353943"/>
          </a:xfrm>
          <a:prstGeom prst="rect">
            <a:avLst/>
          </a:prstGeom>
          <a:noFill/>
        </p:spPr>
        <p:txBody>
          <a:bodyPr wrap="square" rtlCol="0">
            <a:spAutoFit/>
          </a:bodyPr>
          <a:lstStyle/>
          <a:p>
            <a:r>
              <a:rPr lang="de-CH" sz="1700" dirty="0">
                <a:latin typeface="Verdana" panose="020B0604030504040204" pitchFamily="34" charset="0"/>
                <a:ea typeface="Verdana" panose="020B0604030504040204" pitchFamily="34" charset="0"/>
              </a:rPr>
              <a:t>Wie wir mit KI umgehen</a:t>
            </a:r>
            <a:r>
              <a:rPr lang="de-CH" sz="1700" spc="102" baseline="-18000" dirty="0">
                <a:solidFill>
                  <a:srgbClr val="DC5F41"/>
                </a:solidFill>
                <a:latin typeface="Verdana" panose="020B0604030504040204" pitchFamily="34" charset="0"/>
                <a:ea typeface="Verdana" panose="020B0604030504040204" pitchFamily="34" charset="0"/>
                <a:cs typeface="Verdana" panose="020B0604030504040204" pitchFamily="34" charset="0"/>
              </a:rPr>
              <a:t>•</a:t>
            </a:r>
            <a:endParaRPr lang="de-CH" sz="1700" dirty="0">
              <a:latin typeface="Verdana" panose="020B0604030504040204" pitchFamily="34" charset="0"/>
              <a:ea typeface="Verdana" panose="020B0604030504040204" pitchFamily="34" charset="0"/>
            </a:endParaRPr>
          </a:p>
        </p:txBody>
      </p:sp>
      <p:sp>
        <p:nvSpPr>
          <p:cNvPr id="10" name="Textfeld 9">
            <a:extLst>
              <a:ext uri="{FF2B5EF4-FFF2-40B4-BE49-F238E27FC236}">
                <a16:creationId xmlns:a16="http://schemas.microsoft.com/office/drawing/2014/main" id="{5024F841-93FB-2C0E-23F0-7B769A4BD580}"/>
              </a:ext>
            </a:extLst>
          </p:cNvPr>
          <p:cNvSpPr txBox="1"/>
          <p:nvPr/>
        </p:nvSpPr>
        <p:spPr>
          <a:xfrm>
            <a:off x="134625" y="6546682"/>
            <a:ext cx="6623121" cy="192360"/>
          </a:xfrm>
          <a:prstGeom prst="rect">
            <a:avLst/>
          </a:prstGeom>
          <a:noFill/>
        </p:spPr>
        <p:txBody>
          <a:bodyPr wrap="square" rtlCol="0">
            <a:spAutoFit/>
          </a:bodyPr>
          <a:lstStyle/>
          <a:p>
            <a:r>
              <a:rPr lang="en-US" sz="650" dirty="0" err="1">
                <a:solidFill>
                  <a:schemeClr val="bg2">
                    <a:lumMod val="50000"/>
                  </a:schemeClr>
                </a:solidFill>
                <a:latin typeface="Verdana" panose="020B0604030504040204" pitchFamily="34" charset="0"/>
                <a:ea typeface="Verdana" panose="020B0604030504040204" pitchFamily="34" charset="0"/>
              </a:rPr>
              <a:t>Autoren</a:t>
            </a:r>
            <a:r>
              <a:rPr lang="en-US" sz="650" dirty="0">
                <a:solidFill>
                  <a:schemeClr val="bg2">
                    <a:lumMod val="50000"/>
                  </a:schemeClr>
                </a:solidFill>
                <a:latin typeface="Verdana" panose="020B0604030504040204" pitchFamily="34" charset="0"/>
                <a:ea typeface="Verdana" panose="020B0604030504040204" pitchFamily="34" charset="0"/>
              </a:rPr>
              <a:t>: David Rosenthal, Elias Mühlemann, Jonas Baeriswyl   Alle </a:t>
            </a:r>
            <a:r>
              <a:rPr lang="en-US" sz="650" dirty="0" err="1">
                <a:solidFill>
                  <a:schemeClr val="bg2">
                    <a:lumMod val="50000"/>
                  </a:schemeClr>
                </a:solidFill>
                <a:latin typeface="Verdana" panose="020B0604030504040204" pitchFamily="34" charset="0"/>
                <a:ea typeface="Verdana" panose="020B0604030504040204" pitchFamily="34" charset="0"/>
              </a:rPr>
              <a:t>Rechte</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err="1">
                <a:solidFill>
                  <a:schemeClr val="bg2">
                    <a:lumMod val="50000"/>
                  </a:schemeClr>
                </a:solidFill>
                <a:latin typeface="Verdana" panose="020B0604030504040204" pitchFamily="34" charset="0"/>
                <a:ea typeface="Verdana" panose="020B0604030504040204" pitchFamily="34" charset="0"/>
              </a:rPr>
              <a:t>vorbehalten</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err="1">
                <a:solidFill>
                  <a:schemeClr val="bg2">
                    <a:lumMod val="50000"/>
                  </a:schemeClr>
                </a:solidFill>
                <a:latin typeface="Verdana" panose="020B0604030504040204" pitchFamily="34" charset="0"/>
                <a:ea typeface="Verdana" panose="020B0604030504040204" pitchFamily="34" charset="0"/>
              </a:rPr>
              <a:t>Keine</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err="1">
                <a:solidFill>
                  <a:schemeClr val="bg2">
                    <a:lumMod val="50000"/>
                  </a:schemeClr>
                </a:solidFill>
                <a:latin typeface="Verdana" panose="020B0604030504040204" pitchFamily="34" charset="0"/>
                <a:ea typeface="Verdana" panose="020B0604030504040204" pitchFamily="34" charset="0"/>
              </a:rPr>
              <a:t>Rechtsberatung</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smtClean="0">
                <a:solidFill>
                  <a:schemeClr val="bg2">
                    <a:lumMod val="50000"/>
                  </a:schemeClr>
                </a:solidFill>
                <a:latin typeface="Verdana" panose="020B0604030504040204" pitchFamily="34" charset="0"/>
                <a:ea typeface="Verdana" panose="020B0604030504040204" pitchFamily="34" charset="0"/>
              </a:rPr>
              <a:t>22.1.24</a:t>
            </a:r>
            <a:r>
              <a:rPr lang="en-US" sz="650" dirty="0">
                <a:solidFill>
                  <a:schemeClr val="bg2">
                    <a:lumMod val="50000"/>
                  </a:schemeClr>
                </a:solidFill>
                <a:latin typeface="Verdana" panose="020B0604030504040204" pitchFamily="34" charset="0"/>
                <a:ea typeface="Verdana" panose="020B0604030504040204" pitchFamily="34" charset="0"/>
              </a:rPr>
              <a:t>. Updates: </a:t>
            </a:r>
            <a:r>
              <a:rPr lang="en-US" sz="650" dirty="0" smtClean="0">
                <a:solidFill>
                  <a:schemeClr val="bg2">
                    <a:lumMod val="50000"/>
                  </a:schemeClr>
                </a:solidFill>
                <a:latin typeface="Verdana" panose="020B0604030504040204" pitchFamily="34" charset="0"/>
                <a:ea typeface="Verdana" panose="020B0604030504040204" pitchFamily="34" charset="0"/>
              </a:rPr>
              <a:t>vischerlnk.com/update</a:t>
            </a:r>
            <a:endParaRPr lang="en-US" sz="650" dirty="0">
              <a:solidFill>
                <a:schemeClr val="bg2">
                  <a:lumMod val="50000"/>
                </a:schemeClr>
              </a:solidFill>
              <a:latin typeface="Verdana" panose="020B0604030504040204" pitchFamily="34" charset="0"/>
              <a:ea typeface="Verdana" panose="020B0604030504040204" pitchFamily="34" charset="0"/>
            </a:endParaRPr>
          </a:p>
        </p:txBody>
      </p:sp>
      <p:sp>
        <p:nvSpPr>
          <p:cNvPr id="1070" name="Rechteck 1069">
            <a:extLst>
              <a:ext uri="{FF2B5EF4-FFF2-40B4-BE49-F238E27FC236}">
                <a16:creationId xmlns:a16="http://schemas.microsoft.com/office/drawing/2014/main" id="{CEB9935F-6CEA-2803-7BDB-535718189A1A}"/>
              </a:ext>
            </a:extLst>
          </p:cNvPr>
          <p:cNvSpPr/>
          <p:nvPr/>
        </p:nvSpPr>
        <p:spPr>
          <a:xfrm>
            <a:off x="197329" y="631448"/>
            <a:ext cx="4041278" cy="5584207"/>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 name="Textfeld 4">
            <a:extLst>
              <a:ext uri="{FF2B5EF4-FFF2-40B4-BE49-F238E27FC236}">
                <a16:creationId xmlns:a16="http://schemas.microsoft.com/office/drawing/2014/main" id="{49049CB7-F084-F51C-BD46-B2EFC13CF46E}"/>
              </a:ext>
            </a:extLst>
          </p:cNvPr>
          <p:cNvSpPr txBox="1"/>
          <p:nvPr/>
        </p:nvSpPr>
        <p:spPr>
          <a:xfrm>
            <a:off x="311619" y="715327"/>
            <a:ext cx="3843984" cy="5434821"/>
          </a:xfrm>
          <a:prstGeom prst="rect">
            <a:avLst/>
          </a:prstGeom>
          <a:noFill/>
        </p:spPr>
        <p:txBody>
          <a:bodyPr wrap="square" lIns="0" tIns="0" rIns="0" bIns="0" rtlCol="0">
            <a:spAutoFit/>
          </a:bodyPr>
          <a:lstStyle/>
          <a:p>
            <a:pPr algn="ctr">
              <a:spcBef>
                <a:spcPts val="200"/>
              </a:spcBef>
              <a:spcAft>
                <a:spcPts val="500"/>
              </a:spcAft>
              <a:tabLst>
                <a:tab pos="540385" algn="l"/>
                <a:tab pos="900430" algn="l"/>
                <a:tab pos="1260475" algn="l"/>
                <a:tab pos="1620520" algn="l"/>
                <a:tab pos="1980565" algn="l"/>
              </a:tabLst>
            </a:pPr>
            <a:r>
              <a:rPr lang="de-CH" sz="900" b="1" dirty="0">
                <a:effectLst/>
                <a:latin typeface="Verdana" panose="020B0604030504040204" pitchFamily="34" charset="0"/>
                <a:ea typeface="Times New Roman" panose="02020603050405020304" pitchFamily="18" charset="0"/>
                <a:cs typeface="Times New Roman" panose="02020603050405020304" pitchFamily="18" charset="0"/>
              </a:rPr>
              <a:t>Unsere Grundsätze zur Verwendung von KI</a:t>
            </a: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Verantwortlichkeit:</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Unsere Organisation stellt intern Rechenschaft und klare Verantwortlichkeiten für Entwicklung und Einsatz von KI sicher. Wir agieren planmässig, nicht ad-hoc, und führen Buch über unsere KI-Anwendungen. Wir verstehen und beachten die rechtlichen Vorgaben.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Transparenz:</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machen den Einsatz von KI hinreichend transparent, wo dies für Personen in Bezug auf ihren Umgang mit uns wichtig sein dürfte, etwa wo ihnen sonst nicht bewusst wäre, dass sie mit KI interagieren, wo KI an wichtigen, sie betreffenden Entscheiden massgeblich mitwirkt, und bei ansonsten täuschenden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deep</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r>
              <a:rPr lang="de-CH" sz="800" dirty="0" err="1">
                <a:effectLst/>
                <a:latin typeface="Verdana" panose="020B0604030504040204" pitchFamily="34" charset="0"/>
                <a:ea typeface="Times New Roman" panose="02020603050405020304" pitchFamily="18" charset="0"/>
                <a:cs typeface="Times New Roman" panose="02020603050405020304" pitchFamily="18" charset="0"/>
              </a:rPr>
              <a:t>fakes</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Fairness und Nichtschaden:</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Unser Einsatz von KI soll für andere zumutbar, fair und diskriminierungsfrei sein. Wir achten auf Barrierefreiheit, gleich lange Spiesse für uns und Betroffene und darauf, Schaden möglichst zu vermeiden – auch an der Umwelt. Bei vulnerablen Personen sind wir zurückhaltender.</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Zuverlässigkeit:</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stellen sicher, dass unsere KI-Systeme möglichst zuverlässig arbeiten und möglichst richtige, vorhersehbare Ergebnisse erzielen. Für den Fall, dass sie dies nicht tun, treffen wir Vorsichtsmassnahmen.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Informationssicherheit:</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sehen Massnahmen zur Gewährleistung der Vertraulichkeit, Integrität und Verfügbarkeit von KI-Anwendungen und ihren Informationen (inkl. Personendaten, eigene/fremde Geheimnisse) vor. Wir regeln die Zusammenarbeit mit Drittanbietern sorgfältig.</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Verhältnismässigkeit und Selbstbestimmung:</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Personendaten nutzen wir nur soweit nötig und überlassen – wo passend – den Entscheid, ob und inwieweit KI zum Einsatz kommt, den betroffenen Personen. Ist an wichtigen Entscheiden eine KI beteiligt, prüfen wir, ob wir den davon Betroffenen menschliches Gehör geben müssen oder sollten.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Geistiges Eigentum:</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beachten Urheber- und gewerbliche Schutzrechte bei unserem KI-Einsatz und nutzen nur Inhalte und Verfahren, für die wir die erforderlichen Befugnisse haben. Wir schützen auch unsere eigenen Inhalte.</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Rechte der Betroffenen:</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stellen sicher, dass wir Betroffenen ihr Auskunfts-, Korrektur- und Widerspruchsrecht trotz KI gewähren können.</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 pos="540385" algn="l"/>
                <a:tab pos="900430" algn="l"/>
                <a:tab pos="1260475" algn="l"/>
                <a:tab pos="1620520" algn="l"/>
                <a:tab pos="1980565" algn="l"/>
                <a:tab pos="3619500"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Erklärbarkeit und menschliche Aufsicht: </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Wir nutzen nur KI-Systeme, die wir verstehen und kontrollieren können und unseren Qualitätsanforderungen genügen. Wir überwachen sie, um Fehler und unerwünschte Auswirkungen zu erkennen und zu beheben. </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Risikokontrolle:</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verstehen und steuern die Risiken, die mit unserem Einsatz von KI einhergehen, sowohl für unsere Organisation als auch für Individuen. Unsere Risikobewertungen aktualisieren wir regelmässig.</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a:p>
            <a:pPr algn="just">
              <a:lnSpc>
                <a:spcPts val="900"/>
              </a:lnSpc>
              <a:spcBef>
                <a:spcPts val="50"/>
              </a:spcBef>
              <a:spcAft>
                <a:spcPts val="50"/>
              </a:spcAft>
              <a:tabLst>
                <a:tab pos="540385" algn="l"/>
                <a:tab pos="900430" algn="l"/>
                <a:tab pos="1260475" algn="l"/>
                <a:tab pos="1620520" algn="l"/>
                <a:tab pos="1980565" algn="l"/>
              </a:tabLst>
            </a:pPr>
            <a:r>
              <a:rPr lang="de-CH" sz="800" b="1" dirty="0">
                <a:effectLst/>
                <a:latin typeface="Verdana" panose="020B0604030504040204" pitchFamily="34" charset="0"/>
                <a:ea typeface="Times New Roman" panose="02020603050405020304" pitchFamily="18" charset="0"/>
                <a:cs typeface="Times New Roman" panose="02020603050405020304" pitchFamily="18" charset="0"/>
              </a:rPr>
              <a:t>Missbrauchsvermeidung:</a:t>
            </a:r>
            <a:r>
              <a:rPr lang="de-CH" sz="800" dirty="0">
                <a:effectLst/>
                <a:latin typeface="Verdana" panose="020B0604030504040204" pitchFamily="34" charset="0"/>
                <a:ea typeface="Times New Roman" panose="02020603050405020304" pitchFamily="18" charset="0"/>
                <a:cs typeface="Times New Roman" panose="02020603050405020304" pitchFamily="18" charset="0"/>
              </a:rPr>
              <a:t> Wir implementieren Massnahmen, um den Missbrauch unserer KI-Anwendungen zu bekämpfen. Wir schulen unsere Mitarbeitenden im korrekten Umgang mit KI.</a:t>
            </a:r>
            <a:endParaRPr lang="en-US" sz="800" dirty="0">
              <a:effectLst/>
              <a:latin typeface="Verdana" panose="020B0604030504040204" pitchFamily="34" charset="0"/>
              <a:ea typeface="Times New Roman" panose="02020603050405020304" pitchFamily="18" charset="0"/>
              <a:cs typeface="Times New Roman" panose="02020603050405020304" pitchFamily="18" charset="0"/>
            </a:endParaRPr>
          </a:p>
        </p:txBody>
      </p:sp>
      <p:sp>
        <p:nvSpPr>
          <p:cNvPr id="7" name="Rechteck 6">
            <a:extLst>
              <a:ext uri="{FF2B5EF4-FFF2-40B4-BE49-F238E27FC236}">
                <a16:creationId xmlns:a16="http://schemas.microsoft.com/office/drawing/2014/main" id="{A94DBF5E-C193-A210-FAF1-F5B8AE4BC0D5}"/>
              </a:ext>
            </a:extLst>
          </p:cNvPr>
          <p:cNvSpPr/>
          <p:nvPr/>
        </p:nvSpPr>
        <p:spPr>
          <a:xfrm>
            <a:off x="4269892" y="631448"/>
            <a:ext cx="5446163" cy="4597043"/>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lang="de-CH" dirty="0">
              <a:solidFill>
                <a:schemeClr val="tx1"/>
              </a:solidFill>
            </a:endParaRPr>
          </a:p>
        </p:txBody>
      </p:sp>
      <p:sp>
        <p:nvSpPr>
          <p:cNvPr id="8" name="Textfeld 7">
            <a:extLst>
              <a:ext uri="{FF2B5EF4-FFF2-40B4-BE49-F238E27FC236}">
                <a16:creationId xmlns:a16="http://schemas.microsoft.com/office/drawing/2014/main" id="{C54B7204-8959-ADD9-0425-C01B916454EB}"/>
              </a:ext>
            </a:extLst>
          </p:cNvPr>
          <p:cNvSpPr txBox="1"/>
          <p:nvPr/>
        </p:nvSpPr>
        <p:spPr>
          <a:xfrm>
            <a:off x="4802128" y="719756"/>
            <a:ext cx="4129041" cy="138499"/>
          </a:xfrm>
          <a:prstGeom prst="rect">
            <a:avLst/>
          </a:prstGeom>
          <a:noFill/>
        </p:spPr>
        <p:txBody>
          <a:bodyPr wrap="square" lIns="0" tIns="0" rIns="0" bIns="0" rtlCol="0">
            <a:spAutoFit/>
          </a:bodyPr>
          <a:lstStyle/>
          <a:p>
            <a:pPr algn="ctr">
              <a:spcBef>
                <a:spcPts val="200"/>
              </a:spcBef>
              <a:spcAft>
                <a:spcPts val="600"/>
              </a:spcAft>
              <a:tabLst>
                <a:tab pos="540385" algn="l"/>
                <a:tab pos="900430" algn="l"/>
                <a:tab pos="1260475" algn="l"/>
                <a:tab pos="1620520" algn="l"/>
                <a:tab pos="1980565" algn="l"/>
              </a:tabLst>
            </a:pP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Welche KI-Anwendungen bei uns wie erlaubt sind</a:t>
            </a:r>
          </a:p>
        </p:txBody>
      </p:sp>
      <p:sp>
        <p:nvSpPr>
          <p:cNvPr id="9" name="Rechteck 8">
            <a:extLst>
              <a:ext uri="{FF2B5EF4-FFF2-40B4-BE49-F238E27FC236}">
                <a16:creationId xmlns:a16="http://schemas.microsoft.com/office/drawing/2014/main" id="{AC029561-C007-4F72-36F3-2F8E89F26E7A}"/>
              </a:ext>
            </a:extLst>
          </p:cNvPr>
          <p:cNvSpPr/>
          <p:nvPr/>
        </p:nvSpPr>
        <p:spPr>
          <a:xfrm>
            <a:off x="4369820" y="1104880"/>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MS Copilot (</a:t>
            </a:r>
            <a:r>
              <a:rPr lang="en-US" sz="853" dirty="0" err="1" smtClean="0">
                <a:solidFill>
                  <a:schemeClr val="tx1"/>
                </a:solidFill>
                <a:latin typeface="Verdana" panose="020B0604030504040204" pitchFamily="34" charset="0"/>
                <a:ea typeface="Verdana" panose="020B0604030504040204" pitchFamily="34" charset="0"/>
              </a:rPr>
              <a:t>kommerz</a:t>
            </a:r>
            <a:r>
              <a:rPr lang="en-US" sz="853" dirty="0" smtClean="0">
                <a:solidFill>
                  <a:schemeClr val="tx1"/>
                </a:solidFill>
                <a:latin typeface="Verdana" panose="020B0604030504040204" pitchFamily="34" charset="0"/>
                <a:ea typeface="Verdana" panose="020B0604030504040204" pitchFamily="34" charset="0"/>
              </a:rPr>
              <a:t>.)</a:t>
            </a:r>
            <a:endParaRPr lang="en-US" sz="853" dirty="0">
              <a:solidFill>
                <a:schemeClr val="tx1"/>
              </a:solidFill>
              <a:latin typeface="Verdana" panose="020B0604030504040204" pitchFamily="34" charset="0"/>
              <a:ea typeface="Verdana" panose="020B0604030504040204" pitchFamily="34" charset="0"/>
            </a:endParaRPr>
          </a:p>
        </p:txBody>
      </p:sp>
      <p:sp>
        <p:nvSpPr>
          <p:cNvPr id="11" name="Rechteck 10">
            <a:extLst>
              <a:ext uri="{FF2B5EF4-FFF2-40B4-BE49-F238E27FC236}">
                <a16:creationId xmlns:a16="http://schemas.microsoft.com/office/drawing/2014/main" id="{92137967-D218-9DBD-F691-527A1EAE5853}"/>
              </a:ext>
            </a:extLst>
          </p:cNvPr>
          <p:cNvSpPr/>
          <p:nvPr/>
        </p:nvSpPr>
        <p:spPr>
          <a:xfrm>
            <a:off x="6795443" y="1110635"/>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err="1" smtClean="0">
                <a:solidFill>
                  <a:schemeClr val="tx1"/>
                </a:solidFill>
                <a:latin typeface="Verdana" panose="020B0604030504040204" pitchFamily="34" charset="0"/>
                <a:ea typeface="Verdana" panose="020B0604030504040204" pitchFamily="34" charset="0"/>
              </a:rPr>
              <a:t>Eigene</a:t>
            </a:r>
            <a:r>
              <a:rPr lang="en-US" sz="853" dirty="0" smtClean="0">
                <a:solidFill>
                  <a:schemeClr val="tx1"/>
                </a:solidFill>
                <a:latin typeface="Verdana" panose="020B0604030504040204" pitchFamily="34" charset="0"/>
                <a:ea typeface="Verdana" panose="020B0604030504040204" pitchFamily="34" charset="0"/>
              </a:rPr>
              <a:t> </a:t>
            </a:r>
            <a:r>
              <a:rPr lang="en-US" sz="853" dirty="0" err="1" smtClean="0">
                <a:solidFill>
                  <a:schemeClr val="tx1"/>
                </a:solidFill>
                <a:latin typeface="Verdana" panose="020B0604030504040204" pitchFamily="34" charset="0"/>
                <a:ea typeface="Verdana" panose="020B0604030504040204" pitchFamily="34" charset="0"/>
              </a:rPr>
              <a:t>Personendaten</a:t>
            </a:r>
            <a:r>
              <a:rPr lang="en-US" sz="853" dirty="0" smtClean="0">
                <a:solidFill>
                  <a:schemeClr val="tx1"/>
                </a:solidFill>
                <a:latin typeface="Verdana" panose="020B0604030504040204" pitchFamily="34" charset="0"/>
                <a:ea typeface="Verdana" panose="020B0604030504040204" pitchFamily="34" charset="0"/>
              </a:rPr>
              <a:t> </a:t>
            </a:r>
            <a:r>
              <a:rPr lang="en-US" sz="853" dirty="0" err="1" smtClean="0">
                <a:solidFill>
                  <a:schemeClr val="tx1"/>
                </a:solidFill>
                <a:latin typeface="Verdana" panose="020B0604030504040204" pitchFamily="34" charset="0"/>
                <a:ea typeface="Verdana" panose="020B0604030504040204" pitchFamily="34" charset="0"/>
              </a:rPr>
              <a:t>erlaubt</a:t>
            </a:r>
            <a:endParaRPr lang="en-US" sz="853" dirty="0">
              <a:solidFill>
                <a:schemeClr val="tx1"/>
              </a:solidFill>
              <a:latin typeface="Verdana" panose="020B0604030504040204" pitchFamily="34" charset="0"/>
              <a:ea typeface="Verdana" panose="020B0604030504040204" pitchFamily="34" charset="0"/>
            </a:endParaRPr>
          </a:p>
        </p:txBody>
      </p:sp>
      <p:sp>
        <p:nvSpPr>
          <p:cNvPr id="12" name="Textfeld 11">
            <a:extLst>
              <a:ext uri="{FF2B5EF4-FFF2-40B4-BE49-F238E27FC236}">
                <a16:creationId xmlns:a16="http://schemas.microsoft.com/office/drawing/2014/main" id="{6F7E6D5C-D3C5-C251-7D92-FDE9808BB9DA}"/>
              </a:ext>
            </a:extLst>
          </p:cNvPr>
          <p:cNvSpPr txBox="1"/>
          <p:nvPr/>
        </p:nvSpPr>
        <p:spPr>
          <a:xfrm>
            <a:off x="4371938" y="929092"/>
            <a:ext cx="1487197"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Anwendung</a:t>
            </a:r>
          </a:p>
        </p:txBody>
      </p:sp>
      <p:sp>
        <p:nvSpPr>
          <p:cNvPr id="13" name="Textfeld 12">
            <a:extLst>
              <a:ext uri="{FF2B5EF4-FFF2-40B4-BE49-F238E27FC236}">
                <a16:creationId xmlns:a16="http://schemas.microsoft.com/office/drawing/2014/main" id="{F9A38D35-652F-B1BD-D304-B42FC2E44324}"/>
              </a:ext>
            </a:extLst>
          </p:cNvPr>
          <p:cNvSpPr txBox="1"/>
          <p:nvPr/>
        </p:nvSpPr>
        <p:spPr>
          <a:xfrm>
            <a:off x="6795444" y="929092"/>
            <a:ext cx="1906596"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Weitere Vorgaben, Bemerkungen</a:t>
            </a:r>
          </a:p>
        </p:txBody>
      </p:sp>
      <p:sp>
        <p:nvSpPr>
          <p:cNvPr id="14" name="Textfeld 13">
            <a:extLst>
              <a:ext uri="{FF2B5EF4-FFF2-40B4-BE49-F238E27FC236}">
                <a16:creationId xmlns:a16="http://schemas.microsoft.com/office/drawing/2014/main" id="{7EF4CDD0-FE13-7A90-36C6-CEF1AD1D8BD8}"/>
              </a:ext>
            </a:extLst>
          </p:cNvPr>
          <p:cNvSpPr txBox="1"/>
          <p:nvPr/>
        </p:nvSpPr>
        <p:spPr>
          <a:xfrm>
            <a:off x="9102089" y="929092"/>
            <a:ext cx="427487"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Eigner</a:t>
            </a:r>
          </a:p>
        </p:txBody>
      </p:sp>
      <p:sp>
        <p:nvSpPr>
          <p:cNvPr id="15" name="Rechteck 14">
            <a:extLst>
              <a:ext uri="{FF2B5EF4-FFF2-40B4-BE49-F238E27FC236}">
                <a16:creationId xmlns:a16="http://schemas.microsoft.com/office/drawing/2014/main" id="{C9570FB0-3E4D-7C23-E2CE-38EB9FEB2525}"/>
              </a:ext>
            </a:extLst>
          </p:cNvPr>
          <p:cNvSpPr/>
          <p:nvPr/>
        </p:nvSpPr>
        <p:spPr>
          <a:xfrm>
            <a:off x="9088422" y="1110635"/>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AB</a:t>
            </a:r>
            <a:endParaRPr lang="en-US" sz="853" dirty="0">
              <a:solidFill>
                <a:schemeClr val="tx1"/>
              </a:solidFill>
              <a:latin typeface="Verdana" panose="020B0604030504040204" pitchFamily="34" charset="0"/>
              <a:ea typeface="Verdana" panose="020B0604030504040204" pitchFamily="34" charset="0"/>
            </a:endParaRPr>
          </a:p>
        </p:txBody>
      </p:sp>
      <p:sp>
        <p:nvSpPr>
          <p:cNvPr id="16" name="Rechteck 15">
            <a:extLst>
              <a:ext uri="{FF2B5EF4-FFF2-40B4-BE49-F238E27FC236}">
                <a16:creationId xmlns:a16="http://schemas.microsoft.com/office/drawing/2014/main" id="{EFD596C4-64E4-047D-4CEE-1EA572BF0B52}"/>
              </a:ext>
            </a:extLst>
          </p:cNvPr>
          <p:cNvSpPr/>
          <p:nvPr/>
        </p:nvSpPr>
        <p:spPr>
          <a:xfrm>
            <a:off x="4369820" y="1341951"/>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a:solidFill>
                  <a:schemeClr val="tx1"/>
                </a:solidFill>
                <a:latin typeface="Verdana" panose="020B0604030504040204" pitchFamily="34" charset="0"/>
                <a:ea typeface="Verdana" panose="020B0604030504040204" pitchFamily="34" charset="0"/>
              </a:rPr>
              <a:t>VISCHER GPT</a:t>
            </a:r>
          </a:p>
        </p:txBody>
      </p:sp>
      <p:sp>
        <p:nvSpPr>
          <p:cNvPr id="17" name="Rechteck 16">
            <a:extLst>
              <a:ext uri="{FF2B5EF4-FFF2-40B4-BE49-F238E27FC236}">
                <a16:creationId xmlns:a16="http://schemas.microsoft.com/office/drawing/2014/main" id="{A325D38F-8592-D908-346F-B1EEB363D5CB}"/>
              </a:ext>
            </a:extLst>
          </p:cNvPr>
          <p:cNvSpPr/>
          <p:nvPr/>
        </p:nvSpPr>
        <p:spPr>
          <a:xfrm>
            <a:off x="6795443" y="1347706"/>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19" name="Rechteck 18">
            <a:extLst>
              <a:ext uri="{FF2B5EF4-FFF2-40B4-BE49-F238E27FC236}">
                <a16:creationId xmlns:a16="http://schemas.microsoft.com/office/drawing/2014/main" id="{5AC3C665-F0C1-8456-928B-1A51FBBDC9C1}"/>
              </a:ext>
            </a:extLst>
          </p:cNvPr>
          <p:cNvSpPr/>
          <p:nvPr/>
        </p:nvSpPr>
        <p:spPr>
          <a:xfrm>
            <a:off x="9088422" y="1347706"/>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AB</a:t>
            </a:r>
            <a:endParaRPr lang="en-US" sz="853" dirty="0">
              <a:solidFill>
                <a:schemeClr val="tx1"/>
              </a:solidFill>
              <a:latin typeface="Verdana" panose="020B0604030504040204" pitchFamily="34" charset="0"/>
              <a:ea typeface="Verdana" panose="020B0604030504040204" pitchFamily="34" charset="0"/>
            </a:endParaRPr>
          </a:p>
        </p:txBody>
      </p:sp>
      <p:sp>
        <p:nvSpPr>
          <p:cNvPr id="20" name="Rechteck 19">
            <a:extLst>
              <a:ext uri="{FF2B5EF4-FFF2-40B4-BE49-F238E27FC236}">
                <a16:creationId xmlns:a16="http://schemas.microsoft.com/office/drawing/2014/main" id="{841224EB-4B04-F484-7185-8944F847A4B3}"/>
              </a:ext>
            </a:extLst>
          </p:cNvPr>
          <p:cNvSpPr/>
          <p:nvPr/>
        </p:nvSpPr>
        <p:spPr>
          <a:xfrm>
            <a:off x="4369820" y="1579022"/>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err="1" smtClean="0">
                <a:solidFill>
                  <a:schemeClr val="tx1"/>
                </a:solidFill>
                <a:latin typeface="Verdana" panose="020B0604030504040204" pitchFamily="34" charset="0"/>
                <a:ea typeface="Verdana" panose="020B0604030504040204" pitchFamily="34" charset="0"/>
              </a:rPr>
              <a:t>DeepL</a:t>
            </a:r>
            <a:r>
              <a:rPr lang="en-US" sz="853" dirty="0" smtClean="0">
                <a:solidFill>
                  <a:schemeClr val="tx1"/>
                </a:solidFill>
                <a:latin typeface="Verdana" panose="020B0604030504040204" pitchFamily="34" charset="0"/>
                <a:ea typeface="Verdana" panose="020B0604030504040204" pitchFamily="34" charset="0"/>
              </a:rPr>
              <a:t> Pro</a:t>
            </a:r>
            <a:endParaRPr lang="en-US" sz="853" dirty="0">
              <a:solidFill>
                <a:schemeClr val="tx1"/>
              </a:solidFill>
              <a:latin typeface="Verdana" panose="020B0604030504040204" pitchFamily="34" charset="0"/>
              <a:ea typeface="Verdana" panose="020B0604030504040204" pitchFamily="34" charset="0"/>
            </a:endParaRPr>
          </a:p>
        </p:txBody>
      </p:sp>
      <p:sp>
        <p:nvSpPr>
          <p:cNvPr id="21" name="Rechteck 20">
            <a:extLst>
              <a:ext uri="{FF2B5EF4-FFF2-40B4-BE49-F238E27FC236}">
                <a16:creationId xmlns:a16="http://schemas.microsoft.com/office/drawing/2014/main" id="{912E4962-F931-F0CF-C10C-FDF1FFF1009C}"/>
              </a:ext>
            </a:extLst>
          </p:cNvPr>
          <p:cNvSpPr/>
          <p:nvPr/>
        </p:nvSpPr>
        <p:spPr>
          <a:xfrm>
            <a:off x="6795443" y="1584777"/>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Man muss </a:t>
            </a:r>
            <a:r>
              <a:rPr lang="en-US" sz="853" dirty="0" err="1" smtClean="0">
                <a:solidFill>
                  <a:schemeClr val="tx1"/>
                </a:solidFill>
                <a:latin typeface="Verdana" panose="020B0604030504040204" pitchFamily="34" charset="0"/>
                <a:ea typeface="Verdana" panose="020B0604030504040204" pitchFamily="34" charset="0"/>
              </a:rPr>
              <a:t>eingelogged</a:t>
            </a:r>
            <a:r>
              <a:rPr lang="en-US" sz="853" dirty="0" smtClean="0">
                <a:solidFill>
                  <a:schemeClr val="tx1"/>
                </a:solidFill>
                <a:latin typeface="Verdana" panose="020B0604030504040204" pitchFamily="34" charset="0"/>
                <a:ea typeface="Verdana" panose="020B0604030504040204" pitchFamily="34" charset="0"/>
              </a:rPr>
              <a:t> sein</a:t>
            </a:r>
            <a:endParaRPr lang="en-US" sz="853" dirty="0">
              <a:solidFill>
                <a:schemeClr val="tx1"/>
              </a:solidFill>
              <a:latin typeface="Verdana" panose="020B0604030504040204" pitchFamily="34" charset="0"/>
              <a:ea typeface="Verdana" panose="020B0604030504040204" pitchFamily="34" charset="0"/>
            </a:endParaRPr>
          </a:p>
        </p:txBody>
      </p:sp>
      <p:sp>
        <p:nvSpPr>
          <p:cNvPr id="22" name="Rechteck 21">
            <a:extLst>
              <a:ext uri="{FF2B5EF4-FFF2-40B4-BE49-F238E27FC236}">
                <a16:creationId xmlns:a16="http://schemas.microsoft.com/office/drawing/2014/main" id="{D5EEAB23-E675-C868-1BFD-81D099260B6E}"/>
              </a:ext>
            </a:extLst>
          </p:cNvPr>
          <p:cNvSpPr/>
          <p:nvPr/>
        </p:nvSpPr>
        <p:spPr>
          <a:xfrm>
            <a:off x="9088422" y="1584777"/>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smtClean="0">
                <a:solidFill>
                  <a:schemeClr val="tx1"/>
                </a:solidFill>
                <a:latin typeface="Verdana" panose="020B0604030504040204" pitchFamily="34" charset="0"/>
                <a:ea typeface="Verdana" panose="020B0604030504040204" pitchFamily="34" charset="0"/>
              </a:rPr>
              <a:t>AB</a:t>
            </a:r>
            <a:endParaRPr lang="en-US" sz="853" dirty="0">
              <a:solidFill>
                <a:schemeClr val="tx1"/>
              </a:solidFill>
              <a:latin typeface="Verdana" panose="020B0604030504040204" pitchFamily="34" charset="0"/>
              <a:ea typeface="Verdana" panose="020B0604030504040204" pitchFamily="34" charset="0"/>
            </a:endParaRPr>
          </a:p>
        </p:txBody>
      </p:sp>
      <p:sp>
        <p:nvSpPr>
          <p:cNvPr id="23" name="Rechteck 22">
            <a:extLst>
              <a:ext uri="{FF2B5EF4-FFF2-40B4-BE49-F238E27FC236}">
                <a16:creationId xmlns:a16="http://schemas.microsoft.com/office/drawing/2014/main" id="{047F98EA-378A-A35A-F73E-E44132EDFC66}"/>
              </a:ext>
            </a:extLst>
          </p:cNvPr>
          <p:cNvSpPr/>
          <p:nvPr/>
        </p:nvSpPr>
        <p:spPr>
          <a:xfrm>
            <a:off x="4369820" y="1816093"/>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4" name="Rechteck 23">
            <a:extLst>
              <a:ext uri="{FF2B5EF4-FFF2-40B4-BE49-F238E27FC236}">
                <a16:creationId xmlns:a16="http://schemas.microsoft.com/office/drawing/2014/main" id="{50FF0158-67B8-8293-78E7-1EA9B2E4A537}"/>
              </a:ext>
            </a:extLst>
          </p:cNvPr>
          <p:cNvSpPr/>
          <p:nvPr/>
        </p:nvSpPr>
        <p:spPr>
          <a:xfrm>
            <a:off x="6795443" y="1821848"/>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5" name="Rechteck 24">
            <a:extLst>
              <a:ext uri="{FF2B5EF4-FFF2-40B4-BE49-F238E27FC236}">
                <a16:creationId xmlns:a16="http://schemas.microsoft.com/office/drawing/2014/main" id="{E5496D3E-1BEE-367B-33D2-B6E2A8316C41}"/>
              </a:ext>
            </a:extLst>
          </p:cNvPr>
          <p:cNvSpPr/>
          <p:nvPr/>
        </p:nvSpPr>
        <p:spPr>
          <a:xfrm>
            <a:off x="9088422" y="1821848"/>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6" name="Rechteck 25">
            <a:extLst>
              <a:ext uri="{FF2B5EF4-FFF2-40B4-BE49-F238E27FC236}">
                <a16:creationId xmlns:a16="http://schemas.microsoft.com/office/drawing/2014/main" id="{D28A493C-E85A-1FE9-3FD2-67E92C7134A1}"/>
              </a:ext>
            </a:extLst>
          </p:cNvPr>
          <p:cNvSpPr/>
          <p:nvPr/>
        </p:nvSpPr>
        <p:spPr>
          <a:xfrm>
            <a:off x="4369820" y="2053164"/>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7" name="Rechteck 26">
            <a:extLst>
              <a:ext uri="{FF2B5EF4-FFF2-40B4-BE49-F238E27FC236}">
                <a16:creationId xmlns:a16="http://schemas.microsoft.com/office/drawing/2014/main" id="{C04D825D-F4EF-6F60-7D2C-8096A025185C}"/>
              </a:ext>
            </a:extLst>
          </p:cNvPr>
          <p:cNvSpPr/>
          <p:nvPr/>
        </p:nvSpPr>
        <p:spPr>
          <a:xfrm>
            <a:off x="6795443" y="2058919"/>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8" name="Rechteck 27">
            <a:extLst>
              <a:ext uri="{FF2B5EF4-FFF2-40B4-BE49-F238E27FC236}">
                <a16:creationId xmlns:a16="http://schemas.microsoft.com/office/drawing/2014/main" id="{F7B3F997-399B-4C46-EE18-5F13962695E7}"/>
              </a:ext>
            </a:extLst>
          </p:cNvPr>
          <p:cNvSpPr/>
          <p:nvPr/>
        </p:nvSpPr>
        <p:spPr>
          <a:xfrm>
            <a:off x="9088422" y="2058919"/>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29" name="Rechteck 28">
            <a:extLst>
              <a:ext uri="{FF2B5EF4-FFF2-40B4-BE49-F238E27FC236}">
                <a16:creationId xmlns:a16="http://schemas.microsoft.com/office/drawing/2014/main" id="{50A1D365-2A76-8710-928E-EAD758983BD7}"/>
              </a:ext>
            </a:extLst>
          </p:cNvPr>
          <p:cNvSpPr/>
          <p:nvPr/>
        </p:nvSpPr>
        <p:spPr>
          <a:xfrm>
            <a:off x="4369820" y="2290235"/>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0" name="Rechteck 29">
            <a:extLst>
              <a:ext uri="{FF2B5EF4-FFF2-40B4-BE49-F238E27FC236}">
                <a16:creationId xmlns:a16="http://schemas.microsoft.com/office/drawing/2014/main" id="{5BE0BF8A-6B4D-73CB-4220-84E2F420CE1B}"/>
              </a:ext>
            </a:extLst>
          </p:cNvPr>
          <p:cNvSpPr/>
          <p:nvPr/>
        </p:nvSpPr>
        <p:spPr>
          <a:xfrm>
            <a:off x="6795443" y="2295990"/>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1" name="Rechteck 30">
            <a:extLst>
              <a:ext uri="{FF2B5EF4-FFF2-40B4-BE49-F238E27FC236}">
                <a16:creationId xmlns:a16="http://schemas.microsoft.com/office/drawing/2014/main" id="{335D290C-0BB8-6A23-D7B4-1EBE05A86AB9}"/>
              </a:ext>
            </a:extLst>
          </p:cNvPr>
          <p:cNvSpPr/>
          <p:nvPr/>
        </p:nvSpPr>
        <p:spPr>
          <a:xfrm>
            <a:off x="9088422" y="2290235"/>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2" name="Rechteck 31">
            <a:extLst>
              <a:ext uri="{FF2B5EF4-FFF2-40B4-BE49-F238E27FC236}">
                <a16:creationId xmlns:a16="http://schemas.microsoft.com/office/drawing/2014/main" id="{66CEEFC3-E690-691E-BE3F-0A08DF595876}"/>
              </a:ext>
            </a:extLst>
          </p:cNvPr>
          <p:cNvSpPr/>
          <p:nvPr/>
        </p:nvSpPr>
        <p:spPr>
          <a:xfrm>
            <a:off x="4369820" y="2527306"/>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3" name="Rechteck 32">
            <a:extLst>
              <a:ext uri="{FF2B5EF4-FFF2-40B4-BE49-F238E27FC236}">
                <a16:creationId xmlns:a16="http://schemas.microsoft.com/office/drawing/2014/main" id="{77313807-4516-6F64-C4C2-0ADFCA32DC1B}"/>
              </a:ext>
            </a:extLst>
          </p:cNvPr>
          <p:cNvSpPr/>
          <p:nvPr/>
        </p:nvSpPr>
        <p:spPr>
          <a:xfrm>
            <a:off x="6795443" y="2533061"/>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4" name="Rechteck 33">
            <a:extLst>
              <a:ext uri="{FF2B5EF4-FFF2-40B4-BE49-F238E27FC236}">
                <a16:creationId xmlns:a16="http://schemas.microsoft.com/office/drawing/2014/main" id="{0A1D5911-16ED-9898-DEE6-83957BEA988A}"/>
              </a:ext>
            </a:extLst>
          </p:cNvPr>
          <p:cNvSpPr/>
          <p:nvPr/>
        </p:nvSpPr>
        <p:spPr>
          <a:xfrm>
            <a:off x="9088422" y="2527306"/>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5" name="Rechteck 34">
            <a:extLst>
              <a:ext uri="{FF2B5EF4-FFF2-40B4-BE49-F238E27FC236}">
                <a16:creationId xmlns:a16="http://schemas.microsoft.com/office/drawing/2014/main" id="{5621C2B5-2B9E-3B93-EBDF-AB5E4276914B}"/>
              </a:ext>
            </a:extLst>
          </p:cNvPr>
          <p:cNvSpPr/>
          <p:nvPr/>
        </p:nvSpPr>
        <p:spPr>
          <a:xfrm>
            <a:off x="4369820" y="2764377"/>
            <a:ext cx="1431540"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37" name="Rechteck 36">
            <a:extLst>
              <a:ext uri="{FF2B5EF4-FFF2-40B4-BE49-F238E27FC236}">
                <a16:creationId xmlns:a16="http://schemas.microsoft.com/office/drawing/2014/main" id="{812EEBBF-6352-6E00-11DC-38B159CA12DF}"/>
              </a:ext>
            </a:extLst>
          </p:cNvPr>
          <p:cNvSpPr/>
          <p:nvPr/>
        </p:nvSpPr>
        <p:spPr>
          <a:xfrm>
            <a:off x="9088422" y="2764377"/>
            <a:ext cx="507126"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40" name="Textfeld 46">
            <a:extLst>
              <a:ext uri="{FF2B5EF4-FFF2-40B4-BE49-F238E27FC236}">
                <a16:creationId xmlns:a16="http://schemas.microsoft.com/office/drawing/2014/main" id="{781948C8-4B07-CA04-08DC-709DA394E950}"/>
              </a:ext>
            </a:extLst>
          </p:cNvPr>
          <p:cNvSpPr txBox="1"/>
          <p:nvPr/>
        </p:nvSpPr>
        <p:spPr>
          <a:xfrm>
            <a:off x="4651391" y="6077567"/>
            <a:ext cx="2612307" cy="3539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50" b="1" dirty="0">
                <a:latin typeface="Verdana" panose="020B0604030504040204" pitchFamily="34" charset="0"/>
                <a:ea typeface="Verdana" panose="020B0604030504040204" pitchFamily="34" charset="0"/>
              </a:rPr>
              <a:t>Richtigkeit des Outputs </a:t>
            </a:r>
            <a:r>
              <a:rPr lang="de-DE" sz="850" dirty="0">
                <a:latin typeface="Verdana" panose="020B0604030504040204" pitchFamily="34" charset="0"/>
                <a:ea typeface="Verdana" panose="020B0604030504040204" pitchFamily="34" charset="0"/>
              </a:rPr>
              <a:t>vor einer Verwendung immer manuell </a:t>
            </a:r>
            <a:r>
              <a:rPr lang="de-DE" sz="850" b="1" dirty="0">
                <a:latin typeface="Verdana" panose="020B0604030504040204" pitchFamily="34" charset="0"/>
                <a:ea typeface="Verdana" panose="020B0604030504040204" pitchFamily="34" charset="0"/>
              </a:rPr>
              <a:t>überprüfen</a:t>
            </a:r>
          </a:p>
        </p:txBody>
      </p:sp>
      <p:sp>
        <p:nvSpPr>
          <p:cNvPr id="41" name="Textfeld 48">
            <a:extLst>
              <a:ext uri="{FF2B5EF4-FFF2-40B4-BE49-F238E27FC236}">
                <a16:creationId xmlns:a16="http://schemas.microsoft.com/office/drawing/2014/main" id="{253A3657-46AC-79E3-C73D-1C619FF2324E}"/>
              </a:ext>
            </a:extLst>
          </p:cNvPr>
          <p:cNvSpPr txBox="1"/>
          <p:nvPr/>
        </p:nvSpPr>
        <p:spPr>
          <a:xfrm>
            <a:off x="4651391" y="5682866"/>
            <a:ext cx="2836534" cy="3539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50" dirty="0">
                <a:latin typeface="Verdana" panose="020B0604030504040204" pitchFamily="34" charset="0"/>
                <a:ea typeface="Verdana" panose="020B0604030504040204" pitchFamily="34" charset="0"/>
              </a:rPr>
              <a:t>Eigene od. fremde </a:t>
            </a:r>
            <a:r>
              <a:rPr lang="de-DE" sz="850" b="1" dirty="0">
                <a:latin typeface="Verdana" panose="020B0604030504040204" pitchFamily="34" charset="0"/>
                <a:ea typeface="Verdana" panose="020B0604030504040204" pitchFamily="34" charset="0"/>
              </a:rPr>
              <a:t>vertrauliche Daten </a:t>
            </a:r>
            <a:r>
              <a:rPr lang="de-DE" sz="850" dirty="0">
                <a:latin typeface="Verdana" panose="020B0604030504040204" pitchFamily="34" charset="0"/>
                <a:ea typeface="Verdana" panose="020B0604030504040204" pitchFamily="34" charset="0"/>
              </a:rPr>
              <a:t>und </a:t>
            </a:r>
            <a:r>
              <a:rPr lang="de-DE" sz="850" b="1" dirty="0">
                <a:latin typeface="Verdana" panose="020B0604030504040204" pitchFamily="34" charset="0"/>
                <a:ea typeface="Verdana" panose="020B0604030504040204" pitchFamily="34" charset="0"/>
              </a:rPr>
              <a:t>Personendaten</a:t>
            </a:r>
            <a:r>
              <a:rPr lang="de-DE" sz="850" dirty="0">
                <a:latin typeface="Verdana" panose="020B0604030504040204" pitchFamily="34" charset="0"/>
                <a:ea typeface="Verdana" panose="020B0604030504040204" pitchFamily="34" charset="0"/>
              </a:rPr>
              <a:t> nur wie oben erlaubt nutzen</a:t>
            </a:r>
          </a:p>
        </p:txBody>
      </p:sp>
      <p:pic>
        <p:nvPicPr>
          <p:cNvPr id="42" name="Grafik 41" descr="Auge mit einfarbiger Füllung">
            <a:extLst>
              <a:ext uri="{FF2B5EF4-FFF2-40B4-BE49-F238E27FC236}">
                <a16:creationId xmlns:a16="http://schemas.microsoft.com/office/drawing/2014/main" id="{D8C0A620-D089-A7CC-26CB-C6A3841EA5AB}"/>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307470" y="6070879"/>
            <a:ext cx="382731" cy="382731"/>
          </a:xfrm>
          <a:prstGeom prst="rect">
            <a:avLst/>
          </a:prstGeom>
        </p:spPr>
      </p:pic>
      <p:pic>
        <p:nvPicPr>
          <p:cNvPr id="43" name="Grafik 42" descr="Safe mit einfarbiger Füllung">
            <a:extLst>
              <a:ext uri="{FF2B5EF4-FFF2-40B4-BE49-F238E27FC236}">
                <a16:creationId xmlns:a16="http://schemas.microsoft.com/office/drawing/2014/main" id="{57762949-7770-979B-045E-13E5D9EA15B0}"/>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4319662" y="5698010"/>
            <a:ext cx="382731" cy="382731"/>
          </a:xfrm>
          <a:prstGeom prst="rect">
            <a:avLst/>
          </a:prstGeom>
        </p:spPr>
      </p:pic>
      <p:sp>
        <p:nvSpPr>
          <p:cNvPr id="39" name="Textfeld 48">
            <a:extLst>
              <a:ext uri="{FF2B5EF4-FFF2-40B4-BE49-F238E27FC236}">
                <a16:creationId xmlns:a16="http://schemas.microsoft.com/office/drawing/2014/main" id="{102940D0-8DD7-FC63-23C3-FE9643BC5F23}"/>
              </a:ext>
            </a:extLst>
          </p:cNvPr>
          <p:cNvSpPr txBox="1"/>
          <p:nvPr/>
        </p:nvSpPr>
        <p:spPr>
          <a:xfrm>
            <a:off x="4647404" y="5302728"/>
            <a:ext cx="2751361" cy="3539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50" dirty="0">
                <a:latin typeface="Verdana" panose="020B0604030504040204" pitchFamily="34" charset="0"/>
                <a:ea typeface="Verdana" panose="020B0604030504040204" pitchFamily="34" charset="0"/>
              </a:rPr>
              <a:t>Über den Einsatz von KI </a:t>
            </a:r>
            <a:r>
              <a:rPr lang="de-DE" sz="850" b="1" dirty="0">
                <a:latin typeface="Verdana" panose="020B0604030504040204" pitchFamily="34" charset="0"/>
                <a:ea typeface="Verdana" panose="020B0604030504040204" pitchFamily="34" charset="0"/>
              </a:rPr>
              <a:t>informieren</a:t>
            </a:r>
            <a:r>
              <a:rPr lang="de-DE" sz="850" dirty="0">
                <a:latin typeface="Verdana" panose="020B0604030504040204" pitchFamily="34" charset="0"/>
                <a:ea typeface="Verdana" panose="020B0604030504040204" pitchFamily="34" charset="0"/>
              </a:rPr>
              <a:t>, falls unerwartet, für Betroffene aber relevant</a:t>
            </a:r>
          </a:p>
        </p:txBody>
      </p:sp>
      <p:sp>
        <p:nvSpPr>
          <p:cNvPr id="46" name="Rechteck 45">
            <a:extLst>
              <a:ext uri="{FF2B5EF4-FFF2-40B4-BE49-F238E27FC236}">
                <a16:creationId xmlns:a16="http://schemas.microsoft.com/office/drawing/2014/main" id="{47E99D76-2ADC-738A-6A04-0ED5E047F4D6}"/>
              </a:ext>
            </a:extLst>
          </p:cNvPr>
          <p:cNvSpPr/>
          <p:nvPr/>
        </p:nvSpPr>
        <p:spPr>
          <a:xfrm>
            <a:off x="7493531" y="5778476"/>
            <a:ext cx="2100850" cy="206211"/>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r>
              <a:rPr lang="en-US" sz="853" dirty="0">
                <a:solidFill>
                  <a:schemeClr val="tx1"/>
                </a:solidFill>
                <a:latin typeface="Verdana" panose="020B0604030504040204" pitchFamily="34" charset="0"/>
                <a:ea typeface="Verdana" panose="020B0604030504040204" pitchFamily="34" charset="0"/>
              </a:rPr>
              <a:t>p</a:t>
            </a:r>
            <a:r>
              <a:rPr lang="en-US" sz="853" smtClean="0">
                <a:solidFill>
                  <a:schemeClr val="tx1"/>
                </a:solidFill>
                <a:latin typeface="Verdana" panose="020B0604030504040204" pitchFamily="34" charset="0"/>
                <a:ea typeface="Verdana" panose="020B0604030504040204" pitchFamily="34" charset="0"/>
              </a:rPr>
              <a:t>etra.muster@abc.ch</a:t>
            </a:r>
            <a:endParaRPr lang="en-US" sz="853" dirty="0">
              <a:solidFill>
                <a:schemeClr val="tx1"/>
              </a:solidFill>
              <a:latin typeface="Verdana" panose="020B0604030504040204" pitchFamily="34" charset="0"/>
              <a:ea typeface="Verdana" panose="020B0604030504040204" pitchFamily="34" charset="0"/>
            </a:endParaRPr>
          </a:p>
        </p:txBody>
      </p:sp>
      <p:pic>
        <p:nvPicPr>
          <p:cNvPr id="50" name="Grafik 49">
            <a:extLst>
              <a:ext uri="{FF2B5EF4-FFF2-40B4-BE49-F238E27FC236}">
                <a16:creationId xmlns:a16="http://schemas.microsoft.com/office/drawing/2014/main" id="{7F3CD2B1-E9AE-9C06-F950-104BACAC6A2D}"/>
              </a:ext>
            </a:extLst>
          </p:cNvPr>
          <p:cNvPicPr>
            <a:picLocks noChangeAspect="1"/>
          </p:cNvPicPr>
          <p:nvPr/>
        </p:nvPicPr>
        <p:blipFill>
          <a:blip r:embed="rId7"/>
          <a:stretch>
            <a:fillRect/>
          </a:stretch>
        </p:blipFill>
        <p:spPr>
          <a:xfrm>
            <a:off x="8992069" y="213256"/>
            <a:ext cx="602312" cy="338966"/>
          </a:xfrm>
          <a:prstGeom prst="rect">
            <a:avLst/>
          </a:prstGeom>
        </p:spPr>
      </p:pic>
      <p:sp>
        <p:nvSpPr>
          <p:cNvPr id="51" name="Textfeld 48">
            <a:extLst>
              <a:ext uri="{FF2B5EF4-FFF2-40B4-BE49-F238E27FC236}">
                <a16:creationId xmlns:a16="http://schemas.microsoft.com/office/drawing/2014/main" id="{06946C2F-B846-8064-06F2-2107E0DFBCFA}"/>
              </a:ext>
            </a:extLst>
          </p:cNvPr>
          <p:cNvSpPr txBox="1"/>
          <p:nvPr/>
        </p:nvSpPr>
        <p:spPr>
          <a:xfrm>
            <a:off x="6217921" y="236326"/>
            <a:ext cx="2675064"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700" dirty="0">
                <a:latin typeface="Verdana" panose="020B0604030504040204" pitchFamily="34" charset="0"/>
                <a:ea typeface="Verdana" panose="020B0604030504040204" pitchFamily="34" charset="0"/>
              </a:rPr>
              <a:t>KI in der Arbeit sicher, sinnvoll und erlaubt nutzen? Hier </a:t>
            </a:r>
            <a:r>
              <a:rPr lang="de-DE" sz="700" dirty="0" smtClean="0">
                <a:latin typeface="Verdana" panose="020B0604030504040204" pitchFamily="34" charset="0"/>
                <a:ea typeface="Verdana" panose="020B0604030504040204" pitchFamily="34" charset="0"/>
              </a:rPr>
              <a:t>ein kurzes Video: </a:t>
            </a:r>
            <a:r>
              <a:rPr lang="de-DE" sz="700" dirty="0">
                <a:latin typeface="Verdana" panose="020B0604030504040204" pitchFamily="34" charset="0"/>
                <a:ea typeface="Verdana" panose="020B0604030504040204" pitchFamily="34" charset="0"/>
              </a:rPr>
              <a:t>https</a:t>
            </a:r>
            <a:r>
              <a:rPr lang="de-DE" sz="700" dirty="0" smtClean="0">
                <a:latin typeface="Verdana" panose="020B0604030504040204" pitchFamily="34" charset="0"/>
                <a:ea typeface="Verdana" panose="020B0604030504040204" pitchFamily="34" charset="0"/>
              </a:rPr>
              <a:t>://vischerlnk.com/ki-intro</a:t>
            </a:r>
            <a:endParaRPr lang="de-DE" sz="700" dirty="0">
              <a:latin typeface="Verdana" panose="020B0604030504040204" pitchFamily="34" charset="0"/>
              <a:ea typeface="Verdana" panose="020B0604030504040204" pitchFamily="34" charset="0"/>
            </a:endParaRPr>
          </a:p>
        </p:txBody>
      </p:sp>
      <p:sp>
        <p:nvSpPr>
          <p:cNvPr id="53" name="Rechteck 52">
            <a:extLst>
              <a:ext uri="{FF2B5EF4-FFF2-40B4-BE49-F238E27FC236}">
                <a16:creationId xmlns:a16="http://schemas.microsoft.com/office/drawing/2014/main" id="{DA099D43-A6A6-864A-55EF-B38534CA821C}"/>
              </a:ext>
            </a:extLst>
          </p:cNvPr>
          <p:cNvSpPr/>
          <p:nvPr/>
        </p:nvSpPr>
        <p:spPr>
          <a:xfrm>
            <a:off x="197330" y="6243784"/>
            <a:ext cx="4041278" cy="258457"/>
          </a:xfrm>
          <a:prstGeom prst="rect">
            <a:avLst/>
          </a:prstGeom>
          <a:solidFill>
            <a:srgbClr val="EFB38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54" name="Textfeld 48">
            <a:extLst>
              <a:ext uri="{FF2B5EF4-FFF2-40B4-BE49-F238E27FC236}">
                <a16:creationId xmlns:a16="http://schemas.microsoft.com/office/drawing/2014/main" id="{098D0087-DA04-979C-1FC3-F07A1A8368D7}"/>
              </a:ext>
            </a:extLst>
          </p:cNvPr>
          <p:cNvSpPr txBox="1"/>
          <p:nvPr/>
        </p:nvSpPr>
        <p:spPr>
          <a:xfrm>
            <a:off x="222695" y="6257723"/>
            <a:ext cx="3186449" cy="215444"/>
          </a:xfrm>
          <a:prstGeom prst="rect">
            <a:avLst/>
          </a:prstGeom>
          <a:noFill/>
        </p:spPr>
        <p:txBody>
          <a:bodyPr wrap="square" r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00" dirty="0">
                <a:latin typeface="Verdana" panose="020B0604030504040204" pitchFamily="34" charset="0"/>
                <a:ea typeface="Verdana" panose="020B0604030504040204" pitchFamily="34" charset="0"/>
              </a:rPr>
              <a:t>Dies ist eine </a:t>
            </a:r>
            <a:r>
              <a:rPr lang="de-DE" sz="800" b="1" dirty="0">
                <a:latin typeface="Verdana" panose="020B0604030504040204" pitchFamily="34" charset="0"/>
                <a:ea typeface="Verdana" panose="020B0604030504040204" pitchFamily="34" charset="0"/>
              </a:rPr>
              <a:t>Weisung </a:t>
            </a:r>
            <a:r>
              <a:rPr lang="de-DE" sz="800" dirty="0">
                <a:latin typeface="Verdana" panose="020B0604030504040204" pitchFamily="34" charset="0"/>
                <a:ea typeface="Verdana" panose="020B0604030504040204" pitchFamily="34" charset="0"/>
              </a:rPr>
              <a:t>an alle Mitarbeitenden. Erlassen am:</a:t>
            </a:r>
          </a:p>
        </p:txBody>
      </p:sp>
      <p:sp>
        <p:nvSpPr>
          <p:cNvPr id="55" name="Rechteck 54">
            <a:extLst>
              <a:ext uri="{FF2B5EF4-FFF2-40B4-BE49-F238E27FC236}">
                <a16:creationId xmlns:a16="http://schemas.microsoft.com/office/drawing/2014/main" id="{32EAE298-23AC-5150-EA65-5F1EB6703553}"/>
              </a:ext>
            </a:extLst>
          </p:cNvPr>
          <p:cNvSpPr/>
          <p:nvPr/>
        </p:nvSpPr>
        <p:spPr>
          <a:xfrm>
            <a:off x="3440430" y="6272499"/>
            <a:ext cx="741040" cy="202596"/>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750" dirty="0">
              <a:solidFill>
                <a:schemeClr val="tx1"/>
              </a:solidFill>
              <a:latin typeface="Verdana" panose="020B0604030504040204" pitchFamily="34" charset="0"/>
              <a:ea typeface="Verdana" panose="020B0604030504040204" pitchFamily="34" charset="0"/>
            </a:endParaRPr>
          </a:p>
        </p:txBody>
      </p:sp>
      <p:pic>
        <p:nvPicPr>
          <p:cNvPr id="59" name="Grafik 58" descr="Ein Bild, das Schwarz, Schrift, Screenshot, Design enthält.&#10;&#10;Automatisch generierte Beschreibung">
            <a:extLst>
              <a:ext uri="{FF2B5EF4-FFF2-40B4-BE49-F238E27FC236}">
                <a16:creationId xmlns:a16="http://schemas.microsoft.com/office/drawing/2014/main" id="{FEB5A49B-51B0-35C1-13F6-927660205394}"/>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9115028" y="6511550"/>
            <a:ext cx="664768" cy="288262"/>
          </a:xfrm>
          <a:prstGeom prst="rect">
            <a:avLst/>
          </a:prstGeom>
        </p:spPr>
      </p:pic>
      <p:pic>
        <p:nvPicPr>
          <p:cNvPr id="62" name="Grafik 61">
            <a:extLst>
              <a:ext uri="{FF2B5EF4-FFF2-40B4-BE49-F238E27FC236}">
                <a16:creationId xmlns:a16="http://schemas.microsoft.com/office/drawing/2014/main" id="{CA9BFA43-11F3-91C3-ED88-19EA3121BE34}"/>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6653049" y="6581055"/>
            <a:ext cx="133775" cy="133775"/>
          </a:xfrm>
          <a:prstGeom prst="rect">
            <a:avLst/>
          </a:prstGeom>
        </p:spPr>
      </p:pic>
      <p:pic>
        <p:nvPicPr>
          <p:cNvPr id="63" name="Grafik 62">
            <a:extLst>
              <a:ext uri="{FF2B5EF4-FFF2-40B4-BE49-F238E27FC236}">
                <a16:creationId xmlns:a16="http://schemas.microsoft.com/office/drawing/2014/main" id="{B2F525C5-4AA3-61EB-1BAA-6ACEB6B185DE}"/>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6799762" y="6581055"/>
            <a:ext cx="133775" cy="133775"/>
          </a:xfrm>
          <a:prstGeom prst="rect">
            <a:avLst/>
          </a:prstGeom>
        </p:spPr>
      </p:pic>
      <p:pic>
        <p:nvPicPr>
          <p:cNvPr id="64" name="Grafik 63">
            <a:extLst>
              <a:ext uri="{FF2B5EF4-FFF2-40B4-BE49-F238E27FC236}">
                <a16:creationId xmlns:a16="http://schemas.microsoft.com/office/drawing/2014/main" id="{154D6CCC-9A09-42BB-CA20-3751024BDCD3}"/>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p:blipFill>
        <p:spPr>
          <a:xfrm>
            <a:off x="6946475" y="6581055"/>
            <a:ext cx="133775" cy="133775"/>
          </a:xfrm>
          <a:prstGeom prst="rect">
            <a:avLst/>
          </a:prstGeom>
        </p:spPr>
      </p:pic>
      <p:sp>
        <p:nvSpPr>
          <p:cNvPr id="2" name="Textfeld 48">
            <a:extLst>
              <a:ext uri="{FF2B5EF4-FFF2-40B4-BE49-F238E27FC236}">
                <a16:creationId xmlns:a16="http://schemas.microsoft.com/office/drawing/2014/main" id="{8AA8D59B-120A-2D75-6B29-82C55C874986}"/>
              </a:ext>
            </a:extLst>
          </p:cNvPr>
          <p:cNvSpPr txBox="1"/>
          <p:nvPr/>
        </p:nvSpPr>
        <p:spPr>
          <a:xfrm>
            <a:off x="2976956" y="6015665"/>
            <a:ext cx="1291666" cy="184666"/>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de-DE" sz="600" dirty="0">
                <a:latin typeface="Verdana" panose="020B0604030504040204" pitchFamily="34" charset="0"/>
                <a:ea typeface="Verdana" panose="020B0604030504040204" pitchFamily="34" charset="0"/>
              </a:rPr>
              <a:t>(Zusammenfassung)</a:t>
            </a:r>
          </a:p>
        </p:txBody>
      </p:sp>
      <p:sp>
        <p:nvSpPr>
          <p:cNvPr id="47" name="Textfeld 48">
            <a:extLst>
              <a:ext uri="{FF2B5EF4-FFF2-40B4-BE49-F238E27FC236}">
                <a16:creationId xmlns:a16="http://schemas.microsoft.com/office/drawing/2014/main" id="{FE4F8248-F628-9B17-CAFA-370B895EB4EE}"/>
              </a:ext>
            </a:extLst>
          </p:cNvPr>
          <p:cNvSpPr txBox="1"/>
          <p:nvPr/>
        </p:nvSpPr>
        <p:spPr>
          <a:xfrm>
            <a:off x="7396167" y="5308444"/>
            <a:ext cx="2319888" cy="461665"/>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800" b="1" dirty="0">
                <a:latin typeface="Verdana" panose="020B0604030504040204" pitchFamily="34" charset="0"/>
                <a:ea typeface="Verdana" panose="020B0604030504040204" pitchFamily="34" charset="0"/>
              </a:rPr>
              <a:t>Neue KI-Anwendung </a:t>
            </a:r>
            <a:r>
              <a:rPr lang="de-DE" sz="800" dirty="0">
                <a:latin typeface="Verdana" panose="020B0604030504040204" pitchFamily="34" charset="0"/>
                <a:ea typeface="Verdana" panose="020B0604030504040204" pitchFamily="34" charset="0"/>
              </a:rPr>
              <a:t>oder KI in einem Projekt einsetzen? Unerwarteter </a:t>
            </a:r>
            <a:r>
              <a:rPr lang="de-DE" sz="800" b="1" dirty="0">
                <a:latin typeface="Verdana" panose="020B0604030504040204" pitchFamily="34" charset="0"/>
                <a:ea typeface="Verdana" panose="020B0604030504040204" pitchFamily="34" charset="0"/>
              </a:rPr>
              <a:t>Fehler </a:t>
            </a:r>
            <a:r>
              <a:rPr lang="de-DE" sz="800" dirty="0">
                <a:latin typeface="Verdana" panose="020B0604030504040204" pitchFamily="34" charset="0"/>
                <a:ea typeface="Verdana" panose="020B0604030504040204" pitchFamily="34" charset="0"/>
              </a:rPr>
              <a:t>od. </a:t>
            </a:r>
            <a:r>
              <a:rPr lang="de-DE" sz="800" b="1" dirty="0">
                <a:latin typeface="Verdana" panose="020B0604030504040204" pitchFamily="34" charset="0"/>
                <a:ea typeface="Verdana" panose="020B0604030504040204" pitchFamily="34" charset="0"/>
              </a:rPr>
              <a:t>Schaden </a:t>
            </a:r>
            <a:r>
              <a:rPr lang="de-DE" sz="800" dirty="0">
                <a:latin typeface="Verdana" panose="020B0604030504040204" pitchFamily="34" charset="0"/>
                <a:ea typeface="Verdana" panose="020B0604030504040204" pitchFamily="34" charset="0"/>
              </a:rPr>
              <a:t>durch KI? Andere </a:t>
            </a:r>
            <a:r>
              <a:rPr lang="de-DE" sz="800" b="1" dirty="0">
                <a:latin typeface="Verdana" panose="020B0604030504040204" pitchFamily="34" charset="0"/>
                <a:ea typeface="Verdana" panose="020B0604030504040204" pitchFamily="34" charset="0"/>
              </a:rPr>
              <a:t>Fragen</a:t>
            </a:r>
            <a:r>
              <a:rPr lang="de-DE" sz="800" dirty="0">
                <a:latin typeface="Verdana" panose="020B0604030504040204" pitchFamily="34" charset="0"/>
                <a:ea typeface="Verdana" panose="020B0604030504040204" pitchFamily="34" charset="0"/>
              </a:rPr>
              <a:t>?</a:t>
            </a:r>
          </a:p>
        </p:txBody>
      </p:sp>
      <p:sp>
        <p:nvSpPr>
          <p:cNvPr id="49" name="Rechteck 48">
            <a:extLst>
              <a:ext uri="{FF2B5EF4-FFF2-40B4-BE49-F238E27FC236}">
                <a16:creationId xmlns:a16="http://schemas.microsoft.com/office/drawing/2014/main" id="{146DB53D-1A83-4B9C-F786-DCAE36064B0E}"/>
              </a:ext>
            </a:extLst>
          </p:cNvPr>
          <p:cNvSpPr/>
          <p:nvPr/>
        </p:nvSpPr>
        <p:spPr>
          <a:xfrm>
            <a:off x="5860360"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57" name="Rechteck 56">
            <a:extLst>
              <a:ext uri="{FF2B5EF4-FFF2-40B4-BE49-F238E27FC236}">
                <a16:creationId xmlns:a16="http://schemas.microsoft.com/office/drawing/2014/main" id="{0A6E0350-9D2F-FB10-16C2-E7328AD0B0F7}"/>
              </a:ext>
            </a:extLst>
          </p:cNvPr>
          <p:cNvSpPr/>
          <p:nvPr/>
        </p:nvSpPr>
        <p:spPr>
          <a:xfrm>
            <a:off x="6012635"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6" name="Rechteck 65">
            <a:extLst>
              <a:ext uri="{FF2B5EF4-FFF2-40B4-BE49-F238E27FC236}">
                <a16:creationId xmlns:a16="http://schemas.microsoft.com/office/drawing/2014/main" id="{392B7B2B-E812-3E19-DBE3-53B79E82900A}"/>
              </a:ext>
            </a:extLst>
          </p:cNvPr>
          <p:cNvSpPr/>
          <p:nvPr/>
        </p:nvSpPr>
        <p:spPr>
          <a:xfrm>
            <a:off x="6164910"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7" name="Rechteck 66">
            <a:extLst>
              <a:ext uri="{FF2B5EF4-FFF2-40B4-BE49-F238E27FC236}">
                <a16:creationId xmlns:a16="http://schemas.microsoft.com/office/drawing/2014/main" id="{A922EB55-7DEE-03D5-56B5-526D09E0B7DC}"/>
              </a:ext>
            </a:extLst>
          </p:cNvPr>
          <p:cNvSpPr/>
          <p:nvPr/>
        </p:nvSpPr>
        <p:spPr>
          <a:xfrm>
            <a:off x="6317185"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8" name="Rechteck 67">
            <a:extLst>
              <a:ext uri="{FF2B5EF4-FFF2-40B4-BE49-F238E27FC236}">
                <a16:creationId xmlns:a16="http://schemas.microsoft.com/office/drawing/2014/main" id="{AF83C1C3-CEAE-86A3-BEF0-A22FD9CD27C9}"/>
              </a:ext>
            </a:extLst>
          </p:cNvPr>
          <p:cNvSpPr/>
          <p:nvPr/>
        </p:nvSpPr>
        <p:spPr>
          <a:xfrm>
            <a:off x="6469460"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69" name="Rechteck 68">
            <a:extLst>
              <a:ext uri="{FF2B5EF4-FFF2-40B4-BE49-F238E27FC236}">
                <a16:creationId xmlns:a16="http://schemas.microsoft.com/office/drawing/2014/main" id="{37ACC94D-C426-BC59-68CC-BA2256747899}"/>
              </a:ext>
            </a:extLst>
          </p:cNvPr>
          <p:cNvSpPr/>
          <p:nvPr/>
        </p:nvSpPr>
        <p:spPr>
          <a:xfrm>
            <a:off x="6621735" y="2814864"/>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0" name="Rechteck 69">
            <a:extLst>
              <a:ext uri="{FF2B5EF4-FFF2-40B4-BE49-F238E27FC236}">
                <a16:creationId xmlns:a16="http://schemas.microsoft.com/office/drawing/2014/main" id="{F02C86F4-4F40-2BBB-1552-1152C160DC06}"/>
              </a:ext>
            </a:extLst>
          </p:cNvPr>
          <p:cNvSpPr/>
          <p:nvPr/>
        </p:nvSpPr>
        <p:spPr>
          <a:xfrm>
            <a:off x="6794650" y="2770132"/>
            <a:ext cx="2261693" cy="191385"/>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853" dirty="0">
              <a:solidFill>
                <a:schemeClr val="tx1"/>
              </a:solidFill>
              <a:latin typeface="Verdana" panose="020B0604030504040204" pitchFamily="34" charset="0"/>
              <a:ea typeface="Verdana" panose="020B0604030504040204" pitchFamily="34" charset="0"/>
            </a:endParaRPr>
          </a:p>
        </p:txBody>
      </p:sp>
      <p:sp>
        <p:nvSpPr>
          <p:cNvPr id="71" name="Textfeld 70">
            <a:extLst>
              <a:ext uri="{FF2B5EF4-FFF2-40B4-BE49-F238E27FC236}">
                <a16:creationId xmlns:a16="http://schemas.microsoft.com/office/drawing/2014/main" id="{B83A5748-7296-C814-4C85-5D1865490C8A}"/>
              </a:ext>
            </a:extLst>
          </p:cNvPr>
          <p:cNvSpPr txBox="1"/>
          <p:nvPr/>
        </p:nvSpPr>
        <p:spPr>
          <a:xfrm>
            <a:off x="5828781" y="926639"/>
            <a:ext cx="930160" cy="123111"/>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800" dirty="0">
                <a:effectLst/>
                <a:latin typeface="Verdana" panose="020B0604030504040204" pitchFamily="34" charset="0"/>
                <a:ea typeface="Times New Roman" panose="02020603050405020304" pitchFamily="18" charset="0"/>
                <a:cs typeface="Times New Roman" panose="02020603050405020304" pitchFamily="18" charset="0"/>
              </a:rPr>
              <a:t>Erlaubter Input</a:t>
            </a:r>
          </a:p>
        </p:txBody>
      </p:sp>
      <p:sp>
        <p:nvSpPr>
          <p:cNvPr id="72" name="Rechteck 71">
            <a:extLst>
              <a:ext uri="{FF2B5EF4-FFF2-40B4-BE49-F238E27FC236}">
                <a16:creationId xmlns:a16="http://schemas.microsoft.com/office/drawing/2014/main" id="{1E37E5A7-5C9B-D1E7-6EDD-C592218409EF}"/>
              </a:ext>
            </a:extLst>
          </p:cNvPr>
          <p:cNvSpPr/>
          <p:nvPr/>
        </p:nvSpPr>
        <p:spPr>
          <a:xfrm>
            <a:off x="5859901"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73" name="Rechteck 72">
            <a:extLst>
              <a:ext uri="{FF2B5EF4-FFF2-40B4-BE49-F238E27FC236}">
                <a16:creationId xmlns:a16="http://schemas.microsoft.com/office/drawing/2014/main" id="{253F61DC-C08C-EFAF-679E-7F83CBC2104F}"/>
              </a:ext>
            </a:extLst>
          </p:cNvPr>
          <p:cNvSpPr/>
          <p:nvPr/>
        </p:nvSpPr>
        <p:spPr>
          <a:xfrm>
            <a:off x="6012176"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4" name="Rechteck 73">
            <a:extLst>
              <a:ext uri="{FF2B5EF4-FFF2-40B4-BE49-F238E27FC236}">
                <a16:creationId xmlns:a16="http://schemas.microsoft.com/office/drawing/2014/main" id="{EE5F6A53-8B94-DFE9-53A8-2526A0DF29A4}"/>
              </a:ext>
            </a:extLst>
          </p:cNvPr>
          <p:cNvSpPr/>
          <p:nvPr/>
        </p:nvSpPr>
        <p:spPr>
          <a:xfrm>
            <a:off x="6164451"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5" name="Rechteck 74">
            <a:extLst>
              <a:ext uri="{FF2B5EF4-FFF2-40B4-BE49-F238E27FC236}">
                <a16:creationId xmlns:a16="http://schemas.microsoft.com/office/drawing/2014/main" id="{EBBC3411-7C14-C6DF-2C6A-6FDA5E622247}"/>
              </a:ext>
            </a:extLst>
          </p:cNvPr>
          <p:cNvSpPr/>
          <p:nvPr/>
        </p:nvSpPr>
        <p:spPr>
          <a:xfrm>
            <a:off x="6316726"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6" name="Rechteck 75">
            <a:extLst>
              <a:ext uri="{FF2B5EF4-FFF2-40B4-BE49-F238E27FC236}">
                <a16:creationId xmlns:a16="http://schemas.microsoft.com/office/drawing/2014/main" id="{C8ACD92E-B63F-DC2E-D130-06D4B9ECE45B}"/>
              </a:ext>
            </a:extLst>
          </p:cNvPr>
          <p:cNvSpPr/>
          <p:nvPr/>
        </p:nvSpPr>
        <p:spPr>
          <a:xfrm>
            <a:off x="6469001"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7" name="Rechteck 76">
            <a:extLst>
              <a:ext uri="{FF2B5EF4-FFF2-40B4-BE49-F238E27FC236}">
                <a16:creationId xmlns:a16="http://schemas.microsoft.com/office/drawing/2014/main" id="{44828C40-8E15-2E9E-510E-EACC588A550D}"/>
              </a:ext>
            </a:extLst>
          </p:cNvPr>
          <p:cNvSpPr/>
          <p:nvPr/>
        </p:nvSpPr>
        <p:spPr>
          <a:xfrm>
            <a:off x="6621276" y="2577793"/>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8" name="Rechteck 77">
            <a:extLst>
              <a:ext uri="{FF2B5EF4-FFF2-40B4-BE49-F238E27FC236}">
                <a16:creationId xmlns:a16="http://schemas.microsoft.com/office/drawing/2014/main" id="{CCDBE475-49EE-B20B-61D0-743D6279A5BB}"/>
              </a:ext>
            </a:extLst>
          </p:cNvPr>
          <p:cNvSpPr/>
          <p:nvPr/>
        </p:nvSpPr>
        <p:spPr>
          <a:xfrm>
            <a:off x="5859442"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79" name="Rechteck 78">
            <a:extLst>
              <a:ext uri="{FF2B5EF4-FFF2-40B4-BE49-F238E27FC236}">
                <a16:creationId xmlns:a16="http://schemas.microsoft.com/office/drawing/2014/main" id="{CD44F4C6-FBF6-45D2-F453-7A004A67ABB9}"/>
              </a:ext>
            </a:extLst>
          </p:cNvPr>
          <p:cNvSpPr/>
          <p:nvPr/>
        </p:nvSpPr>
        <p:spPr>
          <a:xfrm>
            <a:off x="6011717"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0" name="Rechteck 79">
            <a:extLst>
              <a:ext uri="{FF2B5EF4-FFF2-40B4-BE49-F238E27FC236}">
                <a16:creationId xmlns:a16="http://schemas.microsoft.com/office/drawing/2014/main" id="{678C47F3-9D8A-2BFB-B1A9-1AD2DF6806FA}"/>
              </a:ext>
            </a:extLst>
          </p:cNvPr>
          <p:cNvSpPr/>
          <p:nvPr/>
        </p:nvSpPr>
        <p:spPr>
          <a:xfrm>
            <a:off x="6163992"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1" name="Rechteck 80">
            <a:extLst>
              <a:ext uri="{FF2B5EF4-FFF2-40B4-BE49-F238E27FC236}">
                <a16:creationId xmlns:a16="http://schemas.microsoft.com/office/drawing/2014/main" id="{960A4F3A-B79E-A414-3402-AAA04064D1D9}"/>
              </a:ext>
            </a:extLst>
          </p:cNvPr>
          <p:cNvSpPr/>
          <p:nvPr/>
        </p:nvSpPr>
        <p:spPr>
          <a:xfrm>
            <a:off x="6316267"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2" name="Rechteck 81">
            <a:extLst>
              <a:ext uri="{FF2B5EF4-FFF2-40B4-BE49-F238E27FC236}">
                <a16:creationId xmlns:a16="http://schemas.microsoft.com/office/drawing/2014/main" id="{D3290DD8-E16F-873C-8A3D-602CCF616FA2}"/>
              </a:ext>
            </a:extLst>
          </p:cNvPr>
          <p:cNvSpPr/>
          <p:nvPr/>
        </p:nvSpPr>
        <p:spPr>
          <a:xfrm>
            <a:off x="6468542"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3" name="Rechteck 82">
            <a:extLst>
              <a:ext uri="{FF2B5EF4-FFF2-40B4-BE49-F238E27FC236}">
                <a16:creationId xmlns:a16="http://schemas.microsoft.com/office/drawing/2014/main" id="{15E06676-71A7-093D-F1B1-9395D30F21E4}"/>
              </a:ext>
            </a:extLst>
          </p:cNvPr>
          <p:cNvSpPr/>
          <p:nvPr/>
        </p:nvSpPr>
        <p:spPr>
          <a:xfrm>
            <a:off x="6620817" y="2340722"/>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4" name="Rechteck 83">
            <a:extLst>
              <a:ext uri="{FF2B5EF4-FFF2-40B4-BE49-F238E27FC236}">
                <a16:creationId xmlns:a16="http://schemas.microsoft.com/office/drawing/2014/main" id="{B9478E4E-284A-AAF3-C2C3-CE46B74C9545}"/>
              </a:ext>
            </a:extLst>
          </p:cNvPr>
          <p:cNvSpPr/>
          <p:nvPr/>
        </p:nvSpPr>
        <p:spPr>
          <a:xfrm>
            <a:off x="5858983"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5" name="Rechteck 84">
            <a:extLst>
              <a:ext uri="{FF2B5EF4-FFF2-40B4-BE49-F238E27FC236}">
                <a16:creationId xmlns:a16="http://schemas.microsoft.com/office/drawing/2014/main" id="{BD5DD284-4E3C-9B7B-BD21-A2DB2FE8B5B0}"/>
              </a:ext>
            </a:extLst>
          </p:cNvPr>
          <p:cNvSpPr/>
          <p:nvPr/>
        </p:nvSpPr>
        <p:spPr>
          <a:xfrm>
            <a:off x="6011258"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6" name="Rechteck 85">
            <a:extLst>
              <a:ext uri="{FF2B5EF4-FFF2-40B4-BE49-F238E27FC236}">
                <a16:creationId xmlns:a16="http://schemas.microsoft.com/office/drawing/2014/main" id="{824B22B8-3FD5-5DA7-C85F-5F02464E0461}"/>
              </a:ext>
            </a:extLst>
          </p:cNvPr>
          <p:cNvSpPr/>
          <p:nvPr/>
        </p:nvSpPr>
        <p:spPr>
          <a:xfrm>
            <a:off x="6163533"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7" name="Rechteck 86">
            <a:extLst>
              <a:ext uri="{FF2B5EF4-FFF2-40B4-BE49-F238E27FC236}">
                <a16:creationId xmlns:a16="http://schemas.microsoft.com/office/drawing/2014/main" id="{D5C01B14-5E09-3C6E-90B7-50624A5AD520}"/>
              </a:ext>
            </a:extLst>
          </p:cNvPr>
          <p:cNvSpPr/>
          <p:nvPr/>
        </p:nvSpPr>
        <p:spPr>
          <a:xfrm>
            <a:off x="6315808"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8" name="Rechteck 87">
            <a:extLst>
              <a:ext uri="{FF2B5EF4-FFF2-40B4-BE49-F238E27FC236}">
                <a16:creationId xmlns:a16="http://schemas.microsoft.com/office/drawing/2014/main" id="{9DF251F8-8A7C-FCF4-B28D-45E33CF1E444}"/>
              </a:ext>
            </a:extLst>
          </p:cNvPr>
          <p:cNvSpPr/>
          <p:nvPr/>
        </p:nvSpPr>
        <p:spPr>
          <a:xfrm>
            <a:off x="6468083"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89" name="Rechteck 88">
            <a:extLst>
              <a:ext uri="{FF2B5EF4-FFF2-40B4-BE49-F238E27FC236}">
                <a16:creationId xmlns:a16="http://schemas.microsoft.com/office/drawing/2014/main" id="{7A5CF065-3CA6-713F-4D47-D0783FFD4917}"/>
              </a:ext>
            </a:extLst>
          </p:cNvPr>
          <p:cNvSpPr/>
          <p:nvPr/>
        </p:nvSpPr>
        <p:spPr>
          <a:xfrm>
            <a:off x="6620358" y="2103651"/>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0" name="Rechteck 89">
            <a:extLst>
              <a:ext uri="{FF2B5EF4-FFF2-40B4-BE49-F238E27FC236}">
                <a16:creationId xmlns:a16="http://schemas.microsoft.com/office/drawing/2014/main" id="{316256A9-F224-E156-6F07-CD79BCB7D4BA}"/>
              </a:ext>
            </a:extLst>
          </p:cNvPr>
          <p:cNvSpPr/>
          <p:nvPr/>
        </p:nvSpPr>
        <p:spPr>
          <a:xfrm>
            <a:off x="5858524"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1" name="Rechteck 90">
            <a:extLst>
              <a:ext uri="{FF2B5EF4-FFF2-40B4-BE49-F238E27FC236}">
                <a16:creationId xmlns:a16="http://schemas.microsoft.com/office/drawing/2014/main" id="{3F77D953-D821-E287-A44B-E47D19731156}"/>
              </a:ext>
            </a:extLst>
          </p:cNvPr>
          <p:cNvSpPr/>
          <p:nvPr/>
        </p:nvSpPr>
        <p:spPr>
          <a:xfrm>
            <a:off x="6010799"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2" name="Rechteck 91">
            <a:extLst>
              <a:ext uri="{FF2B5EF4-FFF2-40B4-BE49-F238E27FC236}">
                <a16:creationId xmlns:a16="http://schemas.microsoft.com/office/drawing/2014/main" id="{44B500DA-1ABB-1528-96B5-77F01FECA98E}"/>
              </a:ext>
            </a:extLst>
          </p:cNvPr>
          <p:cNvSpPr/>
          <p:nvPr/>
        </p:nvSpPr>
        <p:spPr>
          <a:xfrm>
            <a:off x="6163074"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3" name="Rechteck 92">
            <a:extLst>
              <a:ext uri="{FF2B5EF4-FFF2-40B4-BE49-F238E27FC236}">
                <a16:creationId xmlns:a16="http://schemas.microsoft.com/office/drawing/2014/main" id="{D9E3985B-8908-6542-74F4-A58173F93597}"/>
              </a:ext>
            </a:extLst>
          </p:cNvPr>
          <p:cNvSpPr/>
          <p:nvPr/>
        </p:nvSpPr>
        <p:spPr>
          <a:xfrm>
            <a:off x="6315349"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4" name="Rechteck 93">
            <a:extLst>
              <a:ext uri="{FF2B5EF4-FFF2-40B4-BE49-F238E27FC236}">
                <a16:creationId xmlns:a16="http://schemas.microsoft.com/office/drawing/2014/main" id="{9D5E155E-8282-E22E-904C-A09CFA31C51E}"/>
              </a:ext>
            </a:extLst>
          </p:cNvPr>
          <p:cNvSpPr/>
          <p:nvPr/>
        </p:nvSpPr>
        <p:spPr>
          <a:xfrm>
            <a:off x="6467624"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5" name="Rechteck 94">
            <a:extLst>
              <a:ext uri="{FF2B5EF4-FFF2-40B4-BE49-F238E27FC236}">
                <a16:creationId xmlns:a16="http://schemas.microsoft.com/office/drawing/2014/main" id="{6A6521D3-7335-1DEF-C6D4-09E7FB68DE24}"/>
              </a:ext>
            </a:extLst>
          </p:cNvPr>
          <p:cNvSpPr/>
          <p:nvPr/>
        </p:nvSpPr>
        <p:spPr>
          <a:xfrm>
            <a:off x="6619899" y="1866580"/>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96" name="Rechteck 95">
            <a:extLst>
              <a:ext uri="{FF2B5EF4-FFF2-40B4-BE49-F238E27FC236}">
                <a16:creationId xmlns:a16="http://schemas.microsoft.com/office/drawing/2014/main" id="{211EFBC8-EB16-8476-39E4-2AAD085E7162}"/>
              </a:ext>
            </a:extLst>
          </p:cNvPr>
          <p:cNvSpPr/>
          <p:nvPr/>
        </p:nvSpPr>
        <p:spPr>
          <a:xfrm>
            <a:off x="5858065"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97" name="Rechteck 96">
            <a:extLst>
              <a:ext uri="{FF2B5EF4-FFF2-40B4-BE49-F238E27FC236}">
                <a16:creationId xmlns:a16="http://schemas.microsoft.com/office/drawing/2014/main" id="{8BF1A63F-BDAC-A5C7-398F-19EED3439844}"/>
              </a:ext>
            </a:extLst>
          </p:cNvPr>
          <p:cNvSpPr/>
          <p:nvPr/>
        </p:nvSpPr>
        <p:spPr>
          <a:xfrm>
            <a:off x="6010340"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98" name="Rechteck 97">
            <a:extLst>
              <a:ext uri="{FF2B5EF4-FFF2-40B4-BE49-F238E27FC236}">
                <a16:creationId xmlns:a16="http://schemas.microsoft.com/office/drawing/2014/main" id="{901C8D3D-8288-DF5E-9BF6-D6DF98B54971}"/>
              </a:ext>
            </a:extLst>
          </p:cNvPr>
          <p:cNvSpPr/>
          <p:nvPr/>
        </p:nvSpPr>
        <p:spPr>
          <a:xfrm>
            <a:off x="6162615"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99" name="Rechteck 98">
            <a:extLst>
              <a:ext uri="{FF2B5EF4-FFF2-40B4-BE49-F238E27FC236}">
                <a16:creationId xmlns:a16="http://schemas.microsoft.com/office/drawing/2014/main" id="{656B01F9-39CB-C68D-466C-BE59CCCA49A8}"/>
              </a:ext>
            </a:extLst>
          </p:cNvPr>
          <p:cNvSpPr/>
          <p:nvPr/>
        </p:nvSpPr>
        <p:spPr>
          <a:xfrm>
            <a:off x="6314890"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0" name="Rechteck 99">
            <a:extLst>
              <a:ext uri="{FF2B5EF4-FFF2-40B4-BE49-F238E27FC236}">
                <a16:creationId xmlns:a16="http://schemas.microsoft.com/office/drawing/2014/main" id="{C4330666-029E-E9D2-6728-61665B1F5C87}"/>
              </a:ext>
            </a:extLst>
          </p:cNvPr>
          <p:cNvSpPr/>
          <p:nvPr/>
        </p:nvSpPr>
        <p:spPr>
          <a:xfrm>
            <a:off x="6467165"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1" name="Rechteck 100">
            <a:extLst>
              <a:ext uri="{FF2B5EF4-FFF2-40B4-BE49-F238E27FC236}">
                <a16:creationId xmlns:a16="http://schemas.microsoft.com/office/drawing/2014/main" id="{005395FB-1BD7-B7AA-6831-CFED99D7539A}"/>
              </a:ext>
            </a:extLst>
          </p:cNvPr>
          <p:cNvSpPr/>
          <p:nvPr/>
        </p:nvSpPr>
        <p:spPr>
          <a:xfrm>
            <a:off x="6619440" y="1629509"/>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2" name="Rechteck 101">
            <a:extLst>
              <a:ext uri="{FF2B5EF4-FFF2-40B4-BE49-F238E27FC236}">
                <a16:creationId xmlns:a16="http://schemas.microsoft.com/office/drawing/2014/main" id="{F2837BB8-C6F2-C7B7-DFA1-967459A45177}"/>
              </a:ext>
            </a:extLst>
          </p:cNvPr>
          <p:cNvSpPr/>
          <p:nvPr/>
        </p:nvSpPr>
        <p:spPr>
          <a:xfrm>
            <a:off x="5857606"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3" name="Rechteck 102">
            <a:extLst>
              <a:ext uri="{FF2B5EF4-FFF2-40B4-BE49-F238E27FC236}">
                <a16:creationId xmlns:a16="http://schemas.microsoft.com/office/drawing/2014/main" id="{7952F007-AA5D-9CC6-6D67-0C3EA1E130FE}"/>
              </a:ext>
            </a:extLst>
          </p:cNvPr>
          <p:cNvSpPr/>
          <p:nvPr/>
        </p:nvSpPr>
        <p:spPr>
          <a:xfrm>
            <a:off x="6009881"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4" name="Rechteck 103">
            <a:extLst>
              <a:ext uri="{FF2B5EF4-FFF2-40B4-BE49-F238E27FC236}">
                <a16:creationId xmlns:a16="http://schemas.microsoft.com/office/drawing/2014/main" id="{FE479F5B-0524-3D40-8E7A-263F41FE182E}"/>
              </a:ext>
            </a:extLst>
          </p:cNvPr>
          <p:cNvSpPr/>
          <p:nvPr/>
        </p:nvSpPr>
        <p:spPr>
          <a:xfrm>
            <a:off x="6162156"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5" name="Rechteck 104">
            <a:extLst>
              <a:ext uri="{FF2B5EF4-FFF2-40B4-BE49-F238E27FC236}">
                <a16:creationId xmlns:a16="http://schemas.microsoft.com/office/drawing/2014/main" id="{0B364424-5233-CB8A-8FCB-6A969FCE695F}"/>
              </a:ext>
            </a:extLst>
          </p:cNvPr>
          <p:cNvSpPr/>
          <p:nvPr/>
        </p:nvSpPr>
        <p:spPr>
          <a:xfrm>
            <a:off x="6314431"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a:solidFill>
                  <a:schemeClr val="tx1"/>
                </a:solidFill>
              </a:rPr>
              <a:t>X</a:t>
            </a:r>
          </a:p>
        </p:txBody>
      </p:sp>
      <p:sp>
        <p:nvSpPr>
          <p:cNvPr id="106" name="Rechteck 105">
            <a:extLst>
              <a:ext uri="{FF2B5EF4-FFF2-40B4-BE49-F238E27FC236}">
                <a16:creationId xmlns:a16="http://schemas.microsoft.com/office/drawing/2014/main" id="{2A5604B0-5930-5E3C-A94E-B136DED88F01}"/>
              </a:ext>
            </a:extLst>
          </p:cNvPr>
          <p:cNvSpPr/>
          <p:nvPr/>
        </p:nvSpPr>
        <p:spPr>
          <a:xfrm>
            <a:off x="6466706"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7" name="Rechteck 106">
            <a:extLst>
              <a:ext uri="{FF2B5EF4-FFF2-40B4-BE49-F238E27FC236}">
                <a16:creationId xmlns:a16="http://schemas.microsoft.com/office/drawing/2014/main" id="{335DC13B-C1FB-F441-9D54-857AA2E609AD}"/>
              </a:ext>
            </a:extLst>
          </p:cNvPr>
          <p:cNvSpPr/>
          <p:nvPr/>
        </p:nvSpPr>
        <p:spPr>
          <a:xfrm>
            <a:off x="6618981" y="1392438"/>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08" name="Rechteck 107">
            <a:extLst>
              <a:ext uri="{FF2B5EF4-FFF2-40B4-BE49-F238E27FC236}">
                <a16:creationId xmlns:a16="http://schemas.microsoft.com/office/drawing/2014/main" id="{301746A1-B615-BC89-33A5-A33711700110}"/>
              </a:ext>
            </a:extLst>
          </p:cNvPr>
          <p:cNvSpPr/>
          <p:nvPr/>
        </p:nvSpPr>
        <p:spPr>
          <a:xfrm>
            <a:off x="5857147"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109" name="Rechteck 108">
            <a:extLst>
              <a:ext uri="{FF2B5EF4-FFF2-40B4-BE49-F238E27FC236}">
                <a16:creationId xmlns:a16="http://schemas.microsoft.com/office/drawing/2014/main" id="{9A0695E5-7441-593D-7367-8B6E304EDA48}"/>
              </a:ext>
            </a:extLst>
          </p:cNvPr>
          <p:cNvSpPr/>
          <p:nvPr/>
        </p:nvSpPr>
        <p:spPr>
          <a:xfrm>
            <a:off x="6009422"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0" name="Rechteck 109">
            <a:extLst>
              <a:ext uri="{FF2B5EF4-FFF2-40B4-BE49-F238E27FC236}">
                <a16:creationId xmlns:a16="http://schemas.microsoft.com/office/drawing/2014/main" id="{B5CA493A-82CE-AC63-8437-901DCED10623}"/>
              </a:ext>
            </a:extLst>
          </p:cNvPr>
          <p:cNvSpPr/>
          <p:nvPr/>
        </p:nvSpPr>
        <p:spPr>
          <a:xfrm>
            <a:off x="6161697"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1" name="Rechteck 110">
            <a:extLst>
              <a:ext uri="{FF2B5EF4-FFF2-40B4-BE49-F238E27FC236}">
                <a16:creationId xmlns:a16="http://schemas.microsoft.com/office/drawing/2014/main" id="{43E9664A-B86A-5422-7788-0A8328723479}"/>
              </a:ext>
            </a:extLst>
          </p:cNvPr>
          <p:cNvSpPr/>
          <p:nvPr/>
        </p:nvSpPr>
        <p:spPr>
          <a:xfrm>
            <a:off x="6313972"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112" name="Rechteck 111">
            <a:extLst>
              <a:ext uri="{FF2B5EF4-FFF2-40B4-BE49-F238E27FC236}">
                <a16:creationId xmlns:a16="http://schemas.microsoft.com/office/drawing/2014/main" id="{78B88378-7172-7F0C-6C7D-C22068CBFAF9}"/>
              </a:ext>
            </a:extLst>
          </p:cNvPr>
          <p:cNvSpPr/>
          <p:nvPr/>
        </p:nvSpPr>
        <p:spPr>
          <a:xfrm>
            <a:off x="6466247"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113" name="Rechteck 112">
            <a:extLst>
              <a:ext uri="{FF2B5EF4-FFF2-40B4-BE49-F238E27FC236}">
                <a16:creationId xmlns:a16="http://schemas.microsoft.com/office/drawing/2014/main" id="{C3456163-0C4D-D3E4-7CB6-CCDB4F009CAA}"/>
              </a:ext>
            </a:extLst>
          </p:cNvPr>
          <p:cNvSpPr/>
          <p:nvPr/>
        </p:nvSpPr>
        <p:spPr>
          <a:xfrm>
            <a:off x="6618522" y="1155367"/>
            <a:ext cx="96623" cy="90411"/>
          </a:xfrm>
          <a:prstGeom prst="rect">
            <a:avLst/>
          </a:prstGeom>
          <a:solidFill>
            <a:srgbClr val="F7DCC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solidFill>
                <a:schemeClr val="tx1"/>
              </a:solidFill>
            </a:endParaRPr>
          </a:p>
        </p:txBody>
      </p:sp>
      <p:sp>
        <p:nvSpPr>
          <p:cNvPr id="114" name="Textfeld 113">
            <a:extLst>
              <a:ext uri="{FF2B5EF4-FFF2-40B4-BE49-F238E27FC236}">
                <a16:creationId xmlns:a16="http://schemas.microsoft.com/office/drawing/2014/main" id="{D0D7F4C4-09BB-2A0A-CE4D-69890EFF2A59}"/>
              </a:ext>
            </a:extLst>
          </p:cNvPr>
          <p:cNvSpPr txBox="1"/>
          <p:nvPr/>
        </p:nvSpPr>
        <p:spPr>
          <a:xfrm>
            <a:off x="4305130" y="3084058"/>
            <a:ext cx="1539490" cy="534368"/>
          </a:xfrm>
          <a:prstGeom prst="rect">
            <a:avLst/>
          </a:prstGeom>
          <a:noFill/>
          <a:ln>
            <a:noFill/>
          </a:ln>
        </p:spPr>
        <p:txBody>
          <a:bodyPr wrap="square" lIns="54000" tIns="36000" rIns="54000" bIns="36000" rtlCol="0">
            <a:spAutoFit/>
          </a:bodyPr>
          <a:lstStyle/>
          <a:p>
            <a:pPr algn="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Personendaten</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d.h. alle Angaben über andere, bei denen für Dritte erkennbar ist, um wen es geht</a:t>
            </a:r>
            <a:endParaRPr lang="en-US" sz="750" dirty="0"/>
          </a:p>
        </p:txBody>
      </p:sp>
      <p:cxnSp>
        <p:nvCxnSpPr>
          <p:cNvPr id="116" name="Verbinder: gewinkelt 115">
            <a:extLst>
              <a:ext uri="{FF2B5EF4-FFF2-40B4-BE49-F238E27FC236}">
                <a16:creationId xmlns:a16="http://schemas.microsoft.com/office/drawing/2014/main" id="{42E5F82F-2C56-C884-719E-837EBAABD0AE}"/>
              </a:ext>
            </a:extLst>
          </p:cNvPr>
          <p:cNvCxnSpPr>
            <a:cxnSpLocks/>
          </p:cNvCxnSpPr>
          <p:nvPr/>
        </p:nvCxnSpPr>
        <p:spPr>
          <a:xfrm flipV="1">
            <a:off x="5844620" y="2961155"/>
            <a:ext cx="64052" cy="392627"/>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18" name="Textfeld 117">
            <a:extLst>
              <a:ext uri="{FF2B5EF4-FFF2-40B4-BE49-F238E27FC236}">
                <a16:creationId xmlns:a16="http://schemas.microsoft.com/office/drawing/2014/main" id="{A1CF56A2-2836-99FD-0EFC-CCBE1AE2F344}"/>
              </a:ext>
            </a:extLst>
          </p:cNvPr>
          <p:cNvSpPr txBox="1"/>
          <p:nvPr/>
        </p:nvSpPr>
        <p:spPr>
          <a:xfrm>
            <a:off x="4312550" y="3668799"/>
            <a:ext cx="1552017" cy="1342281"/>
          </a:xfrm>
          <a:prstGeom prst="rect">
            <a:avLst/>
          </a:prstGeom>
          <a:noFill/>
        </p:spPr>
        <p:txBody>
          <a:bodyPr wrap="square" lIns="54000" tIns="36000" rIns="54000" bIns="36000" rtlCol="0">
            <a:spAutoFit/>
          </a:bodyPr>
          <a:lstStyle/>
          <a:p>
            <a:pPr algn="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Sensible Personendaten</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d.h. Daten über Gesundheit, Rasse, Ethnie, religiöse, </a:t>
            </a:r>
            <a:r>
              <a:rPr lang="de-CH" sz="750" dirty="0">
                <a:latin typeface="Verdana" panose="020B0604030504040204" pitchFamily="34" charset="0"/>
                <a:ea typeface="Times New Roman" panose="02020603050405020304" pitchFamily="18" charset="0"/>
                <a:cs typeface="Times New Roman" panose="02020603050405020304" pitchFamily="18" charset="0"/>
              </a:rPr>
              <a:t>politische, weltanschauliche Ansichten oder Tätigkeiten, </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Intimsphäre, verwaltungs- od. strafrechtliche Verfolgung od. Sanktionen, Sozialhilfe, genetische und eindeutig identifizierende biometrische Daten</a:t>
            </a:r>
            <a:endParaRPr lang="en-US" sz="750" dirty="0"/>
          </a:p>
        </p:txBody>
      </p:sp>
      <p:cxnSp>
        <p:nvCxnSpPr>
          <p:cNvPr id="119" name="Verbinder: gewinkelt 118">
            <a:extLst>
              <a:ext uri="{FF2B5EF4-FFF2-40B4-BE49-F238E27FC236}">
                <a16:creationId xmlns:a16="http://schemas.microsoft.com/office/drawing/2014/main" id="{A4060E9F-0972-130D-31A6-76FE91EE1D16}"/>
              </a:ext>
            </a:extLst>
          </p:cNvPr>
          <p:cNvCxnSpPr>
            <a:cxnSpLocks/>
          </p:cNvCxnSpPr>
          <p:nvPr/>
        </p:nvCxnSpPr>
        <p:spPr>
          <a:xfrm flipV="1">
            <a:off x="5864567" y="2961155"/>
            <a:ext cx="196380" cy="1381325"/>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27" name="Textfeld 126">
            <a:extLst>
              <a:ext uri="{FF2B5EF4-FFF2-40B4-BE49-F238E27FC236}">
                <a16:creationId xmlns:a16="http://schemas.microsoft.com/office/drawing/2014/main" id="{AFA00E7F-B7D7-1C65-F29F-CF889126B414}"/>
              </a:ext>
            </a:extLst>
          </p:cNvPr>
          <p:cNvSpPr txBox="1"/>
          <p:nvPr/>
        </p:nvSpPr>
        <p:spPr>
          <a:xfrm>
            <a:off x="6757747" y="3082913"/>
            <a:ext cx="2713259" cy="565146"/>
          </a:xfrm>
          <a:prstGeom prst="rect">
            <a:avLst/>
          </a:prstGeom>
          <a:noFill/>
        </p:spPr>
        <p:txBody>
          <a:bodyPr wrap="square" lIns="54000" tIns="36000" rIns="54000" bIns="36000" rtlCol="0">
            <a:spAutoFit/>
          </a:bodyPr>
          <a:lstStyle/>
          <a:p>
            <a:endParaRPr lang="en-US" sz="800" dirty="0"/>
          </a:p>
          <a:p>
            <a:endParaRPr lang="en-US" sz="800" dirty="0"/>
          </a:p>
          <a:p>
            <a:endParaRPr lang="en-US" sz="800" dirty="0"/>
          </a:p>
          <a:p>
            <a:endParaRPr lang="en-US" sz="800" dirty="0"/>
          </a:p>
        </p:txBody>
      </p:sp>
      <p:cxnSp>
        <p:nvCxnSpPr>
          <p:cNvPr id="1024" name="Verbinder: gewinkelt 1023">
            <a:extLst>
              <a:ext uri="{FF2B5EF4-FFF2-40B4-BE49-F238E27FC236}">
                <a16:creationId xmlns:a16="http://schemas.microsoft.com/office/drawing/2014/main" id="{18F4DB3E-57B8-03A7-1627-B428FD32323A}"/>
              </a:ext>
            </a:extLst>
          </p:cNvPr>
          <p:cNvCxnSpPr>
            <a:cxnSpLocks/>
          </p:cNvCxnSpPr>
          <p:nvPr/>
        </p:nvCxnSpPr>
        <p:spPr>
          <a:xfrm rot="10800000">
            <a:off x="6670047" y="2961156"/>
            <a:ext cx="87700" cy="406871"/>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28" name="Textfeld 1027">
            <a:extLst>
              <a:ext uri="{FF2B5EF4-FFF2-40B4-BE49-F238E27FC236}">
                <a16:creationId xmlns:a16="http://schemas.microsoft.com/office/drawing/2014/main" id="{C27ED014-4010-7C44-1A60-0851BE0C9AA5}"/>
              </a:ext>
            </a:extLst>
          </p:cNvPr>
          <p:cNvSpPr txBox="1"/>
          <p:nvPr/>
        </p:nvSpPr>
        <p:spPr>
          <a:xfrm>
            <a:off x="6757747" y="3650658"/>
            <a:ext cx="2855191" cy="418952"/>
          </a:xfrm>
          <a:prstGeom prst="rect">
            <a:avLst/>
          </a:prstGeom>
          <a:noFill/>
        </p:spPr>
        <p:txBody>
          <a:bodyPr wrap="square" lIns="54000" tIns="36000" rIns="54000" bIns="36000" rtlCol="0">
            <a:spAutoFit/>
          </a:bodyPr>
          <a:lstStyle/>
          <a:p>
            <a:r>
              <a:rPr lang="de-CH" sz="750" dirty="0">
                <a:effectLst/>
                <a:latin typeface="Verdana" panose="020B0604030504040204" pitchFamily="34" charset="0"/>
                <a:ea typeface="Times New Roman" panose="02020603050405020304" pitchFamily="18" charset="0"/>
                <a:cs typeface="Times New Roman" panose="02020603050405020304" pitchFamily="18" charset="0"/>
              </a:rPr>
              <a:t>Informationen, die (soweit anwendbar) dem </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Berufs- oder Amtsgeheimnis</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oder einer besonderen gesetzlichen Schweigepflicht (z.B. BVG) unterstehen</a:t>
            </a:r>
            <a:endParaRPr lang="en-US" sz="750" dirty="0"/>
          </a:p>
        </p:txBody>
      </p:sp>
      <p:cxnSp>
        <p:nvCxnSpPr>
          <p:cNvPr id="1031" name="Verbinder: gewinkelt 1030">
            <a:extLst>
              <a:ext uri="{FF2B5EF4-FFF2-40B4-BE49-F238E27FC236}">
                <a16:creationId xmlns:a16="http://schemas.microsoft.com/office/drawing/2014/main" id="{41DC8FE3-8FA6-4005-2DFE-B036164FAC2D}"/>
              </a:ext>
            </a:extLst>
          </p:cNvPr>
          <p:cNvCxnSpPr>
            <a:cxnSpLocks/>
          </p:cNvCxnSpPr>
          <p:nvPr/>
        </p:nvCxnSpPr>
        <p:spPr>
          <a:xfrm rot="10800000">
            <a:off x="6517773" y="2961156"/>
            <a:ext cx="239975" cy="984069"/>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34" name="Textfeld 1033">
            <a:extLst>
              <a:ext uri="{FF2B5EF4-FFF2-40B4-BE49-F238E27FC236}">
                <a16:creationId xmlns:a16="http://schemas.microsoft.com/office/drawing/2014/main" id="{69622F07-F1D1-CB9A-1E64-93E822387A52}"/>
              </a:ext>
            </a:extLst>
          </p:cNvPr>
          <p:cNvSpPr txBox="1"/>
          <p:nvPr/>
        </p:nvSpPr>
        <p:spPr>
          <a:xfrm>
            <a:off x="6757747" y="4048490"/>
            <a:ext cx="2904413" cy="534368"/>
          </a:xfrm>
          <a:prstGeom prst="rect">
            <a:avLst/>
          </a:prstGeom>
          <a:noFill/>
        </p:spPr>
        <p:txBody>
          <a:bodyPr wrap="square" lIns="54000" tIns="36000" rIns="54000" bIns="36000" rtlCol="0">
            <a:spAutoFit/>
          </a:bodyPr>
          <a:lstStyle/>
          <a:p>
            <a:r>
              <a:rPr lang="de-CH" sz="750" dirty="0">
                <a:effectLst/>
                <a:latin typeface="Verdana" panose="020B0604030504040204" pitchFamily="34" charset="0"/>
                <a:ea typeface="Times New Roman" panose="02020603050405020304" pitchFamily="18" charset="0"/>
                <a:cs typeface="Times New Roman" panose="02020603050405020304" pitchFamily="18" charset="0"/>
              </a:rPr>
              <a:t>Andere </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vertrauliche oder geschützte Informationen </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Dritter, soweit kein(e) Geheimhaltungsverpflichtung bzw. Lizenzvertrag besteht, welche(r) eine KI-Nutzung dieser Inhalte verbietet, selbst für eigene interne Zwecke</a:t>
            </a:r>
            <a:endParaRPr lang="en-US" sz="750" dirty="0"/>
          </a:p>
        </p:txBody>
      </p:sp>
      <p:sp>
        <p:nvSpPr>
          <p:cNvPr id="1035" name="Textfeld 1034">
            <a:extLst>
              <a:ext uri="{FF2B5EF4-FFF2-40B4-BE49-F238E27FC236}">
                <a16:creationId xmlns:a16="http://schemas.microsoft.com/office/drawing/2014/main" id="{66D63AFB-A046-21DD-F242-005817B0FC0B}"/>
              </a:ext>
            </a:extLst>
          </p:cNvPr>
          <p:cNvSpPr txBox="1"/>
          <p:nvPr/>
        </p:nvSpPr>
        <p:spPr>
          <a:xfrm>
            <a:off x="6757747" y="4549196"/>
            <a:ext cx="2855191" cy="303536"/>
          </a:xfrm>
          <a:prstGeom prst="rect">
            <a:avLst/>
          </a:prstGeom>
          <a:noFill/>
        </p:spPr>
        <p:txBody>
          <a:bodyPr wrap="square" lIns="54000" tIns="36000" rIns="54000" bIns="36000" rtlCol="0">
            <a:spAutoFit/>
          </a:bodyPr>
          <a:lstStyle/>
          <a:p>
            <a:r>
              <a:rPr lang="de-CH" sz="750" dirty="0">
                <a:effectLst/>
                <a:latin typeface="Verdana" panose="020B0604030504040204" pitchFamily="34" charset="0"/>
                <a:ea typeface="Times New Roman" panose="02020603050405020304" pitchFamily="18" charset="0"/>
                <a:cs typeface="Times New Roman" panose="02020603050405020304" pitchFamily="18" charset="0"/>
              </a:rPr>
              <a:t>Unsere </a:t>
            </a:r>
            <a:r>
              <a:rPr lang="de-CH" sz="750" b="1" dirty="0">
                <a:effectLst/>
                <a:latin typeface="Verdana" panose="020B0604030504040204" pitchFamily="34" charset="0"/>
                <a:ea typeface="Times New Roman" panose="02020603050405020304" pitchFamily="18" charset="0"/>
                <a:cs typeface="Times New Roman" panose="02020603050405020304" pitchFamily="18" charset="0"/>
              </a:rPr>
              <a:t>eigenen Geschäftsgeheimnisse</a:t>
            </a:r>
            <a:r>
              <a:rPr lang="de-CH" sz="750" dirty="0">
                <a:effectLst/>
                <a:latin typeface="Verdana" panose="020B0604030504040204" pitchFamily="34" charset="0"/>
                <a:ea typeface="Times New Roman" panose="02020603050405020304" pitchFamily="18" charset="0"/>
                <a:cs typeface="Times New Roman" panose="02020603050405020304" pitchFamily="18" charset="0"/>
              </a:rPr>
              <a:t>, z.B. </a:t>
            </a:r>
            <a:r>
              <a:rPr lang="de-CH" sz="750" dirty="0" smtClean="0">
                <a:effectLst/>
                <a:latin typeface="Verdana" panose="020B0604030504040204" pitchFamily="34" charset="0"/>
                <a:ea typeface="Times New Roman" panose="02020603050405020304" pitchFamily="18" charset="0"/>
                <a:cs typeface="Times New Roman" panose="02020603050405020304" pitchFamily="18" charset="0"/>
              </a:rPr>
              <a:t>Pläne und interne Kennzahlen, sofern nicht streng vertraulich</a:t>
            </a:r>
            <a:endParaRPr lang="en-US" sz="750" dirty="0"/>
          </a:p>
        </p:txBody>
      </p:sp>
      <p:cxnSp>
        <p:nvCxnSpPr>
          <p:cNvPr id="1036" name="Verbinder: gewinkelt 1035">
            <a:extLst>
              <a:ext uri="{FF2B5EF4-FFF2-40B4-BE49-F238E27FC236}">
                <a16:creationId xmlns:a16="http://schemas.microsoft.com/office/drawing/2014/main" id="{807D5C47-9665-EF1C-06F9-7537F34BF9EF}"/>
              </a:ext>
            </a:extLst>
          </p:cNvPr>
          <p:cNvCxnSpPr>
            <a:cxnSpLocks/>
          </p:cNvCxnSpPr>
          <p:nvPr/>
        </p:nvCxnSpPr>
        <p:spPr>
          <a:xfrm rot="10800000">
            <a:off x="6365497" y="2961156"/>
            <a:ext cx="392250" cy="1394601"/>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cxnSp>
        <p:nvCxnSpPr>
          <p:cNvPr id="1039" name="Verbinder: gewinkelt 1038">
            <a:extLst>
              <a:ext uri="{FF2B5EF4-FFF2-40B4-BE49-F238E27FC236}">
                <a16:creationId xmlns:a16="http://schemas.microsoft.com/office/drawing/2014/main" id="{F79F0C13-B018-52A7-4195-46BB344384DB}"/>
              </a:ext>
            </a:extLst>
          </p:cNvPr>
          <p:cNvCxnSpPr>
            <a:cxnSpLocks/>
          </p:cNvCxnSpPr>
          <p:nvPr/>
        </p:nvCxnSpPr>
        <p:spPr>
          <a:xfrm rot="10800000">
            <a:off x="6213223" y="2961156"/>
            <a:ext cx="544525" cy="1742349"/>
          </a:xfrm>
          <a:prstGeom prst="bentConnector2">
            <a:avLst/>
          </a:prstGeom>
          <a:ln>
            <a:solidFill>
              <a:schemeClr val="tx1"/>
            </a:solidFill>
            <a:tailEnd type="triangle"/>
          </a:ln>
          <a:effectLst/>
        </p:spPr>
        <p:style>
          <a:lnRef idx="1">
            <a:schemeClr val="accent1"/>
          </a:lnRef>
          <a:fillRef idx="0">
            <a:schemeClr val="accent1"/>
          </a:fillRef>
          <a:effectRef idx="0">
            <a:schemeClr val="accent1"/>
          </a:effectRef>
          <a:fontRef idx="minor">
            <a:schemeClr val="tx1"/>
          </a:fontRef>
        </p:style>
      </p:cxnSp>
      <p:sp>
        <p:nvSpPr>
          <p:cNvPr id="1080" name="Rechteck 1079">
            <a:extLst>
              <a:ext uri="{FF2B5EF4-FFF2-40B4-BE49-F238E27FC236}">
                <a16:creationId xmlns:a16="http://schemas.microsoft.com/office/drawing/2014/main" id="{5457B5FB-5F13-53CD-4B29-2E04A9F7FF64}"/>
              </a:ext>
            </a:extLst>
          </p:cNvPr>
          <p:cNvSpPr/>
          <p:nvPr/>
        </p:nvSpPr>
        <p:spPr>
          <a:xfrm>
            <a:off x="6776198" y="3111562"/>
            <a:ext cx="2818287" cy="505026"/>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endParaRPr lang="en-US" sz="750" dirty="0">
              <a:solidFill>
                <a:schemeClr val="tx1"/>
              </a:solidFill>
              <a:latin typeface="Verdana" panose="020B0604030504040204" pitchFamily="34" charset="0"/>
              <a:ea typeface="Verdana" panose="020B0604030504040204" pitchFamily="34" charset="0"/>
            </a:endParaRPr>
          </a:p>
        </p:txBody>
      </p:sp>
      <p:sp>
        <p:nvSpPr>
          <p:cNvPr id="45" name="Textfeld 46">
            <a:extLst>
              <a:ext uri="{FF2B5EF4-FFF2-40B4-BE49-F238E27FC236}">
                <a16:creationId xmlns:a16="http://schemas.microsoft.com/office/drawing/2014/main" id="{12114F19-2216-D946-1D67-55F2FC2B47F6}"/>
              </a:ext>
            </a:extLst>
          </p:cNvPr>
          <p:cNvSpPr txBox="1"/>
          <p:nvPr/>
        </p:nvSpPr>
        <p:spPr>
          <a:xfrm>
            <a:off x="7395640" y="5995410"/>
            <a:ext cx="2319889" cy="492443"/>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650" dirty="0">
                <a:latin typeface="Verdana" panose="020B0604030504040204" pitchFamily="34" charset="0"/>
                <a:ea typeface="Verdana" panose="020B0604030504040204" pitchFamily="34" charset="0"/>
              </a:rPr>
              <a:t>Der Einsatz von KI ist nur erlaubt, wenn hierfür ein Eigner festgelegt ist (im Zweifel die Person, die den Einsatz verfügt/kontrolliert). Sie ist intern für die Sicherstellung der Compliance verantwortlich. </a:t>
            </a:r>
          </a:p>
        </p:txBody>
      </p:sp>
      <p:sp>
        <p:nvSpPr>
          <p:cNvPr id="56" name="Textfeld 46">
            <a:extLst>
              <a:ext uri="{FF2B5EF4-FFF2-40B4-BE49-F238E27FC236}">
                <a16:creationId xmlns:a16="http://schemas.microsoft.com/office/drawing/2014/main" id="{ADF910CB-D7DA-0A4C-D4BF-9BD25640FE57}"/>
              </a:ext>
            </a:extLst>
          </p:cNvPr>
          <p:cNvSpPr txBox="1"/>
          <p:nvPr/>
        </p:nvSpPr>
        <p:spPr>
          <a:xfrm>
            <a:off x="6969574" y="4855687"/>
            <a:ext cx="2648923"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700" dirty="0">
                <a:latin typeface="Verdana" panose="020B0604030504040204" pitchFamily="34" charset="0"/>
                <a:ea typeface="Verdana" panose="020B0604030504040204" pitchFamily="34" charset="0"/>
                <a:sym typeface="Wingdings" panose="05000000000000000000" pitchFamily="2" charset="2"/>
              </a:rPr>
              <a:t> </a:t>
            </a:r>
            <a:r>
              <a:rPr lang="de-DE" sz="700" dirty="0">
                <a:latin typeface="Verdana" panose="020B0604030504040204" pitchFamily="34" charset="0"/>
                <a:ea typeface="Verdana" panose="020B0604030504040204" pitchFamily="34" charset="0"/>
              </a:rPr>
              <a:t>Alternativ können Personendaten und vertrauliche Informationen anonymisiert bzw. weggelassen werden</a:t>
            </a:r>
          </a:p>
        </p:txBody>
      </p:sp>
      <p:pic>
        <p:nvPicPr>
          <p:cNvPr id="60" name="Grafik 59" descr="Warnung mit einfarbiger Füllung">
            <a:extLst>
              <a:ext uri="{FF2B5EF4-FFF2-40B4-BE49-F238E27FC236}">
                <a16:creationId xmlns:a16="http://schemas.microsoft.com/office/drawing/2014/main" id="{B8B30969-F80F-B8D1-362C-15AAB6A226C1}"/>
              </a:ext>
            </a:extLst>
          </p:cNvPr>
          <p:cNvPicPr>
            <a:picLocks noChangeAspect="1"/>
          </p:cNvPicPr>
          <p:nvPr/>
        </p:nvPicPr>
        <p:blipFill>
          <a:blip r:embed="rId15" cstate="hqprint">
            <a:extLst>
              <a:ext uri="{28A0092B-C50C-407E-A947-70E740481C1C}">
                <a14:useLocalDpi xmlns:a14="http://schemas.microsoft.com/office/drawing/2010/main" val="0"/>
              </a:ext>
              <a:ext uri="{96DAC541-7B7A-43D3-8B79-37D633B846F1}">
                <asvg:svgBlip xmlns="" xmlns:asvg="http://schemas.microsoft.com/office/drawing/2016/SVG/main" r:embed="rId16"/>
              </a:ext>
            </a:extLst>
          </a:blip>
          <a:stretch>
            <a:fillRect/>
          </a:stretch>
        </p:blipFill>
        <p:spPr>
          <a:xfrm>
            <a:off x="4348213" y="5315055"/>
            <a:ext cx="330488" cy="330488"/>
          </a:xfrm>
          <a:prstGeom prst="rect">
            <a:avLst/>
          </a:prstGeom>
        </p:spPr>
      </p:pic>
      <p:sp>
        <p:nvSpPr>
          <p:cNvPr id="3" name="Textfeld 2">
            <a:extLst>
              <a:ext uri="{FF2B5EF4-FFF2-40B4-BE49-F238E27FC236}">
                <a16:creationId xmlns:a16="http://schemas.microsoft.com/office/drawing/2014/main" id="{700472F5-0C01-F9C2-D0DB-622A742D5407}"/>
              </a:ext>
            </a:extLst>
          </p:cNvPr>
          <p:cNvSpPr txBox="1"/>
          <p:nvPr/>
        </p:nvSpPr>
        <p:spPr>
          <a:xfrm>
            <a:off x="3873461" y="273650"/>
            <a:ext cx="2076971" cy="224266"/>
          </a:xfrm>
          <a:prstGeom prst="rect">
            <a:avLst/>
          </a:prstGeom>
          <a:solidFill>
            <a:srgbClr val="F7DCC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defPPr>
              <a:defRPr lang="en-US"/>
            </a:defPPr>
            <a:lvl1pPr>
              <a:defRPr sz="853">
                <a:latin typeface="Verdana" panose="020B0604030504040204" pitchFamily="34" charset="0"/>
                <a:ea typeface="Verdana" panose="020B060403050404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r"/>
            <a:r>
              <a:rPr lang="de-DE" sz="1200" dirty="0" smtClean="0">
                <a:solidFill>
                  <a:srgbClr val="3D3E3F"/>
                </a:solidFill>
              </a:rPr>
              <a:t>ABC AG</a:t>
            </a:r>
            <a:endParaRPr lang="de-DE" sz="1200" dirty="0">
              <a:solidFill>
                <a:srgbClr val="3D3E3F"/>
              </a:solidFill>
            </a:endParaRPr>
          </a:p>
        </p:txBody>
      </p:sp>
      <p:sp>
        <p:nvSpPr>
          <p:cNvPr id="18" name="Textfeld 17">
            <a:extLst>
              <a:ext uri="{FF2B5EF4-FFF2-40B4-BE49-F238E27FC236}">
                <a16:creationId xmlns:a16="http://schemas.microsoft.com/office/drawing/2014/main" id="{35A21D61-8DE6-42CF-93D1-9BD52C735E57}"/>
              </a:ext>
            </a:extLst>
          </p:cNvPr>
          <p:cNvSpPr txBox="1"/>
          <p:nvPr/>
        </p:nvSpPr>
        <p:spPr>
          <a:xfrm>
            <a:off x="4352897" y="5102706"/>
            <a:ext cx="2648923" cy="138499"/>
          </a:xfrm>
          <a:prstGeom prst="rect">
            <a:avLst/>
          </a:prstGeom>
          <a:noFill/>
        </p:spPr>
        <p:txBody>
          <a:bodyPr wrap="square" lIns="0" tIns="0" rIns="0" bIns="0" rtlCol="0">
            <a:spAutoFit/>
          </a:bodyPr>
          <a:lstStyle/>
          <a:p>
            <a:pPr>
              <a:spcBef>
                <a:spcPts val="200"/>
              </a:spcBef>
              <a:spcAft>
                <a:spcPts val="600"/>
              </a:spcAft>
              <a:tabLst>
                <a:tab pos="540385" algn="l"/>
                <a:tab pos="900430" algn="l"/>
                <a:tab pos="1260475" algn="l"/>
                <a:tab pos="1620520" algn="l"/>
                <a:tab pos="1980565" algn="l"/>
              </a:tabLst>
            </a:pPr>
            <a:r>
              <a:rPr lang="de-DE" sz="900" b="1" dirty="0">
                <a:effectLst/>
                <a:latin typeface="Verdana" panose="020B0604030504040204" pitchFamily="34" charset="0"/>
                <a:ea typeface="Times New Roman" panose="02020603050405020304" pitchFamily="18" charset="0"/>
                <a:cs typeface="Times New Roman" panose="02020603050405020304" pitchFamily="18" charset="0"/>
              </a:rPr>
              <a:t>Bei jeder Anwendung daran denken:</a:t>
            </a:r>
          </a:p>
        </p:txBody>
      </p:sp>
      <p:sp>
        <p:nvSpPr>
          <p:cNvPr id="36" name="Textfeld 35">
            <a:extLst>
              <a:ext uri="{FF2B5EF4-FFF2-40B4-BE49-F238E27FC236}">
                <a16:creationId xmlns:a16="http://schemas.microsoft.com/office/drawing/2014/main" id="{AE6656E7-7115-01D3-8EEB-B3FEB9C6106D}"/>
              </a:ext>
            </a:extLst>
          </p:cNvPr>
          <p:cNvSpPr txBox="1"/>
          <p:nvPr/>
        </p:nvSpPr>
        <p:spPr>
          <a:xfrm>
            <a:off x="7030034" y="6546682"/>
            <a:ext cx="2313392" cy="192360"/>
          </a:xfrm>
          <a:prstGeom prst="rect">
            <a:avLst/>
          </a:prstGeom>
          <a:noFill/>
        </p:spPr>
        <p:txBody>
          <a:bodyPr wrap="square" rtlCol="0">
            <a:spAutoFit/>
          </a:bodyPr>
          <a:lstStyle/>
          <a:p>
            <a:r>
              <a:rPr lang="en-US" sz="650" dirty="0" err="1">
                <a:solidFill>
                  <a:schemeClr val="bg2">
                    <a:lumMod val="50000"/>
                  </a:schemeClr>
                </a:solidFill>
                <a:latin typeface="Verdana" panose="020B0604030504040204" pitchFamily="34" charset="0"/>
                <a:ea typeface="Verdana" panose="020B0604030504040204" pitchFamily="34" charset="0"/>
              </a:rPr>
              <a:t>Darf</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err="1">
                <a:solidFill>
                  <a:schemeClr val="bg2">
                    <a:lumMod val="50000"/>
                  </a:schemeClr>
                </a:solidFill>
                <a:latin typeface="Verdana" panose="020B0604030504040204" pitchFamily="34" charset="0"/>
                <a:ea typeface="Verdana" panose="020B0604030504040204" pitchFamily="34" charset="0"/>
              </a:rPr>
              <a:t>aber</a:t>
            </a:r>
            <a:r>
              <a:rPr lang="en-US" sz="650" dirty="0">
                <a:solidFill>
                  <a:schemeClr val="bg2">
                    <a:lumMod val="50000"/>
                  </a:schemeClr>
                </a:solidFill>
                <a:latin typeface="Verdana" panose="020B0604030504040204" pitchFamily="34" charset="0"/>
                <a:ea typeface="Verdana" panose="020B0604030504040204" pitchFamily="34" charset="0"/>
              </a:rPr>
              <a:t> für interne </a:t>
            </a:r>
            <a:r>
              <a:rPr lang="en-US" sz="650" dirty="0" err="1">
                <a:solidFill>
                  <a:schemeClr val="bg2">
                    <a:lumMod val="50000"/>
                  </a:schemeClr>
                </a:solidFill>
                <a:latin typeface="Verdana" panose="020B0604030504040204" pitchFamily="34" charset="0"/>
                <a:ea typeface="Verdana" panose="020B0604030504040204" pitchFamily="34" charset="0"/>
              </a:rPr>
              <a:t>Zwecke</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err="1">
                <a:solidFill>
                  <a:schemeClr val="bg2">
                    <a:lumMod val="50000"/>
                  </a:schemeClr>
                </a:solidFill>
                <a:latin typeface="Verdana" panose="020B0604030504040204" pitchFamily="34" charset="0"/>
                <a:ea typeface="Verdana" panose="020B0604030504040204" pitchFamily="34" charset="0"/>
              </a:rPr>
              <a:t>angepasst</a:t>
            </a:r>
            <a:r>
              <a:rPr lang="en-US" sz="650" dirty="0">
                <a:solidFill>
                  <a:schemeClr val="bg2">
                    <a:lumMod val="50000"/>
                  </a:schemeClr>
                </a:solidFill>
                <a:latin typeface="Verdana" panose="020B0604030504040204" pitchFamily="34" charset="0"/>
                <a:ea typeface="Verdana" panose="020B0604030504040204" pitchFamily="34" charset="0"/>
              </a:rPr>
              <a:t> </a:t>
            </a:r>
            <a:r>
              <a:rPr lang="en-US" sz="650" dirty="0" err="1">
                <a:solidFill>
                  <a:schemeClr val="bg2">
                    <a:lumMod val="50000"/>
                  </a:schemeClr>
                </a:solidFill>
                <a:latin typeface="Verdana" panose="020B0604030504040204" pitchFamily="34" charset="0"/>
                <a:ea typeface="Verdana" panose="020B0604030504040204" pitchFamily="34" charset="0"/>
              </a:rPr>
              <a:t>werden</a:t>
            </a:r>
            <a:r>
              <a:rPr lang="en-US" sz="650" dirty="0">
                <a:solidFill>
                  <a:schemeClr val="bg2">
                    <a:lumMod val="50000"/>
                  </a:schemeClr>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333593067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778</Words>
  <Application>Microsoft Office PowerPoint</Application>
  <PresentationFormat>A4-Papier (210 x 297 mm)</PresentationFormat>
  <Paragraphs>56</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Times New Roman</vt:lpstr>
      <vt:lpstr>Verdana</vt:lpstr>
      <vt:lpstr>Wingdings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VISCHER</dc:creator>
  <cp:lastModifiedBy>Rosenthal, David (605)</cp:lastModifiedBy>
  <cp:revision>143</cp:revision>
  <cp:lastPrinted>2022-09-10T22:18:25Z</cp:lastPrinted>
  <dcterms:created xsi:type="dcterms:W3CDTF">2022-09-10T16:44:41Z</dcterms:created>
  <dcterms:modified xsi:type="dcterms:W3CDTF">2024-01-22T15:35:22Z</dcterms:modified>
</cp:coreProperties>
</file>